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6" r:id="rId3"/>
    <p:sldId id="340" r:id="rId4"/>
    <p:sldId id="338" r:id="rId5"/>
    <p:sldId id="339" r:id="rId6"/>
    <p:sldId id="336" r:id="rId7"/>
    <p:sldId id="341" r:id="rId8"/>
    <p:sldId id="337" r:id="rId9"/>
    <p:sldId id="343" r:id="rId10"/>
    <p:sldId id="344" r:id="rId11"/>
    <p:sldId id="345" r:id="rId12"/>
    <p:sldId id="346" r:id="rId13"/>
    <p:sldId id="263"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4660"/>
  </p:normalViewPr>
  <p:slideViewPr>
    <p:cSldViewPr snapToGrid="0">
      <p:cViewPr varScale="1">
        <p:scale>
          <a:sx n="106" d="100"/>
          <a:sy n="106" d="100"/>
        </p:scale>
        <p:origin x="106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94D398-742A-4E13-9D36-9BAA7DF203A2}" type="datetimeFigureOut">
              <a:rPr lang="zh-CN" altLang="en-US" smtClean="0"/>
              <a:t>2022/10/27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07343-ECA4-4DC8-A0AB-591E97C55972}" type="slidenum">
              <a:rPr lang="zh-CN" altLang="en-US" smtClean="0"/>
              <a:t>‹#›</a:t>
            </a:fld>
            <a:endParaRPr lang="zh-CN" altLang="en-US"/>
          </a:p>
        </p:txBody>
      </p:sp>
    </p:spTree>
    <p:extLst>
      <p:ext uri="{BB962C8B-B14F-4D97-AF65-F5344CB8AC3E}">
        <p14:creationId xmlns:p14="http://schemas.microsoft.com/office/powerpoint/2010/main" val="1195561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808F3-A186-4998-943F-D0F4D6EF47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78D50B8-9185-4FA9-B001-116E892DB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1846EE7-01CD-42FC-B994-54CF4EF25C3F}"/>
              </a:ext>
            </a:extLst>
          </p:cNvPr>
          <p:cNvSpPr>
            <a:spLocks noGrp="1"/>
          </p:cNvSpPr>
          <p:nvPr>
            <p:ph type="dt" sz="half" idx="10"/>
          </p:nvPr>
        </p:nvSpPr>
        <p:spPr/>
        <p:txBody>
          <a:bodyPr/>
          <a:lstStyle/>
          <a:p>
            <a:fld id="{6DED6C73-3E6E-46D5-BB09-77BCEF7EE153}"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FBA32CA6-4CEC-40F4-AC12-43AE4232E2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036EA1-3278-4ED2-9B2C-9AD305527763}"/>
              </a:ext>
            </a:extLst>
          </p:cNvPr>
          <p:cNvSpPr>
            <a:spLocks noGrp="1"/>
          </p:cNvSpPr>
          <p:nvPr>
            <p:ph type="sldNum" sz="quarter" idx="12"/>
          </p:nvPr>
        </p:nvSpPr>
        <p:spPr/>
        <p:txBody>
          <a:body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1076232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929A0-B796-43B9-B4D0-1B144483B7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83A2E25-1649-48A3-AF58-B7179A4678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D467E-E956-4BA3-BC61-BCE715682066}"/>
              </a:ext>
            </a:extLst>
          </p:cNvPr>
          <p:cNvSpPr>
            <a:spLocks noGrp="1"/>
          </p:cNvSpPr>
          <p:nvPr>
            <p:ph type="dt" sz="half" idx="10"/>
          </p:nvPr>
        </p:nvSpPr>
        <p:spPr/>
        <p:txBody>
          <a:bodyPr/>
          <a:lstStyle/>
          <a:p>
            <a:fld id="{6DED6C73-3E6E-46D5-BB09-77BCEF7EE153}"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9C01952E-8189-4B34-9752-8792206934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13B54B-F1F1-405B-810D-A71B8BFE5134}"/>
              </a:ext>
            </a:extLst>
          </p:cNvPr>
          <p:cNvSpPr>
            <a:spLocks noGrp="1"/>
          </p:cNvSpPr>
          <p:nvPr>
            <p:ph type="sldNum" sz="quarter" idx="12"/>
          </p:nvPr>
        </p:nvSpPr>
        <p:spPr/>
        <p:txBody>
          <a:body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3986139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6435B2-8FB7-4D19-AD53-F832F4B40C6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F231468-B82E-4172-9FF3-DBBB303EEDB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9ABF7F-DC6F-4726-8E63-A58843EF858B}"/>
              </a:ext>
            </a:extLst>
          </p:cNvPr>
          <p:cNvSpPr>
            <a:spLocks noGrp="1"/>
          </p:cNvSpPr>
          <p:nvPr>
            <p:ph type="dt" sz="half" idx="10"/>
          </p:nvPr>
        </p:nvSpPr>
        <p:spPr/>
        <p:txBody>
          <a:bodyPr/>
          <a:lstStyle/>
          <a:p>
            <a:fld id="{6DED6C73-3E6E-46D5-BB09-77BCEF7EE153}"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CC07A5E1-3729-4329-8A83-737C912A73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FC7321-31D9-4B1B-BCC2-B4EBE5CED0E4}"/>
              </a:ext>
            </a:extLst>
          </p:cNvPr>
          <p:cNvSpPr>
            <a:spLocks noGrp="1"/>
          </p:cNvSpPr>
          <p:nvPr>
            <p:ph type="sldNum" sz="quarter" idx="12"/>
          </p:nvPr>
        </p:nvSpPr>
        <p:spPr/>
        <p:txBody>
          <a:body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17662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0E82A5-CE2F-4F0F-81AE-B2246B5D6E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DA7555D-8F64-47FC-A234-D1C29A22C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0A340-3053-4019-844F-AEB5D1FE0C67}"/>
              </a:ext>
            </a:extLst>
          </p:cNvPr>
          <p:cNvSpPr>
            <a:spLocks noGrp="1"/>
          </p:cNvSpPr>
          <p:nvPr>
            <p:ph type="dt" sz="half" idx="10"/>
          </p:nvPr>
        </p:nvSpPr>
        <p:spPr/>
        <p:txBody>
          <a:bodyPr/>
          <a:lstStyle/>
          <a:p>
            <a:fld id="{6DED6C73-3E6E-46D5-BB09-77BCEF7EE153}"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6EAFF27F-ECC4-46B2-992A-40B8410156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03F109-C129-4A68-B154-F120AC50244A}"/>
              </a:ext>
            </a:extLst>
          </p:cNvPr>
          <p:cNvSpPr>
            <a:spLocks noGrp="1"/>
          </p:cNvSpPr>
          <p:nvPr>
            <p:ph type="sldNum" sz="quarter" idx="12"/>
          </p:nvPr>
        </p:nvSpPr>
        <p:spPr/>
        <p:txBody>
          <a:body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2637654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A5EDB-D4E9-4E92-891B-C5F48132E35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DACC54C-84B6-4E82-BEE6-8C24B8C919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B95F1AE-B316-4646-A04D-9D0358317E31}"/>
              </a:ext>
            </a:extLst>
          </p:cNvPr>
          <p:cNvSpPr>
            <a:spLocks noGrp="1"/>
          </p:cNvSpPr>
          <p:nvPr>
            <p:ph type="dt" sz="half" idx="10"/>
          </p:nvPr>
        </p:nvSpPr>
        <p:spPr/>
        <p:txBody>
          <a:bodyPr/>
          <a:lstStyle/>
          <a:p>
            <a:fld id="{6DED6C73-3E6E-46D5-BB09-77BCEF7EE153}"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DDF03D02-D996-41F3-AB29-9369232FCE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2942E2-1CA6-4D4F-AE3C-9C4DBE3BD69B}"/>
              </a:ext>
            </a:extLst>
          </p:cNvPr>
          <p:cNvSpPr>
            <a:spLocks noGrp="1"/>
          </p:cNvSpPr>
          <p:nvPr>
            <p:ph type="sldNum" sz="quarter" idx="12"/>
          </p:nvPr>
        </p:nvSpPr>
        <p:spPr/>
        <p:txBody>
          <a:body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9969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E8527-CB43-4628-9830-9B4CFF8827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7D5321-C841-4937-BCE5-54D049A4DF7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044EA61-AFF6-4DBE-9F0B-1F6B6D398D7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59DAD5B-E9EC-4B04-AB20-077B5AFBB388}"/>
              </a:ext>
            </a:extLst>
          </p:cNvPr>
          <p:cNvSpPr>
            <a:spLocks noGrp="1"/>
          </p:cNvSpPr>
          <p:nvPr>
            <p:ph type="dt" sz="half" idx="10"/>
          </p:nvPr>
        </p:nvSpPr>
        <p:spPr/>
        <p:txBody>
          <a:bodyPr/>
          <a:lstStyle/>
          <a:p>
            <a:fld id="{6DED6C73-3E6E-46D5-BB09-77BCEF7EE153}"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FB7E70F7-393B-41BA-B1D6-82A2DA3790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22041F-2F12-4B88-816B-D919DB20F91B}"/>
              </a:ext>
            </a:extLst>
          </p:cNvPr>
          <p:cNvSpPr>
            <a:spLocks noGrp="1"/>
          </p:cNvSpPr>
          <p:nvPr>
            <p:ph type="sldNum" sz="quarter" idx="12"/>
          </p:nvPr>
        </p:nvSpPr>
        <p:spPr/>
        <p:txBody>
          <a:body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838422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E1285-0437-4927-94AF-F536A1F5236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50B6044-0BB2-4460-92C2-B57B138DDE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60C1F9E-B042-457C-9983-CD04C7DBC63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8CD07FF-1F36-44B2-97F1-23E24F84C5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BB6327D-F224-4845-AC6E-7E8258090E2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7D1E2A1-358D-43E6-9F41-F993CA220827}"/>
              </a:ext>
            </a:extLst>
          </p:cNvPr>
          <p:cNvSpPr>
            <a:spLocks noGrp="1"/>
          </p:cNvSpPr>
          <p:nvPr>
            <p:ph type="dt" sz="half" idx="10"/>
          </p:nvPr>
        </p:nvSpPr>
        <p:spPr/>
        <p:txBody>
          <a:bodyPr/>
          <a:lstStyle/>
          <a:p>
            <a:fld id="{6DED6C73-3E6E-46D5-BB09-77BCEF7EE153}" type="datetimeFigureOut">
              <a:rPr lang="zh-CN" altLang="en-US" smtClean="0"/>
              <a:t>2022/10/27</a:t>
            </a:fld>
            <a:endParaRPr lang="zh-CN" altLang="en-US"/>
          </a:p>
        </p:txBody>
      </p:sp>
      <p:sp>
        <p:nvSpPr>
          <p:cNvPr id="8" name="页脚占位符 7">
            <a:extLst>
              <a:ext uri="{FF2B5EF4-FFF2-40B4-BE49-F238E27FC236}">
                <a16:creationId xmlns:a16="http://schemas.microsoft.com/office/drawing/2014/main" id="{D21C8018-13D0-4845-A1EC-9B5B9506420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8A0D756-3CDE-4C71-818B-27766270FD79}"/>
              </a:ext>
            </a:extLst>
          </p:cNvPr>
          <p:cNvSpPr>
            <a:spLocks noGrp="1"/>
          </p:cNvSpPr>
          <p:nvPr>
            <p:ph type="sldNum" sz="quarter" idx="12"/>
          </p:nvPr>
        </p:nvSpPr>
        <p:spPr/>
        <p:txBody>
          <a:body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3838582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3A7E7-0A5C-450B-AA24-6754A321F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BE4C5C0-F48D-4027-B66C-CED7DDD4E86E}"/>
              </a:ext>
            </a:extLst>
          </p:cNvPr>
          <p:cNvSpPr>
            <a:spLocks noGrp="1"/>
          </p:cNvSpPr>
          <p:nvPr>
            <p:ph type="dt" sz="half" idx="10"/>
          </p:nvPr>
        </p:nvSpPr>
        <p:spPr/>
        <p:txBody>
          <a:bodyPr/>
          <a:lstStyle/>
          <a:p>
            <a:fld id="{6DED6C73-3E6E-46D5-BB09-77BCEF7EE153}" type="datetimeFigureOut">
              <a:rPr lang="zh-CN" altLang="en-US" smtClean="0"/>
              <a:t>2022/10/27</a:t>
            </a:fld>
            <a:endParaRPr lang="zh-CN" altLang="en-US"/>
          </a:p>
        </p:txBody>
      </p:sp>
      <p:sp>
        <p:nvSpPr>
          <p:cNvPr id="4" name="页脚占位符 3">
            <a:extLst>
              <a:ext uri="{FF2B5EF4-FFF2-40B4-BE49-F238E27FC236}">
                <a16:creationId xmlns:a16="http://schemas.microsoft.com/office/drawing/2014/main" id="{4C674031-1394-4BC4-BD11-5883AAA130F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4A57281-BAB1-4CBF-8779-545E3A63C69B}"/>
              </a:ext>
            </a:extLst>
          </p:cNvPr>
          <p:cNvSpPr>
            <a:spLocks noGrp="1"/>
          </p:cNvSpPr>
          <p:nvPr>
            <p:ph type="sldNum" sz="quarter" idx="12"/>
          </p:nvPr>
        </p:nvSpPr>
        <p:spPr/>
        <p:txBody>
          <a:body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384730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A379CCC-AEF3-4526-8B11-49A32F396F76}"/>
              </a:ext>
            </a:extLst>
          </p:cNvPr>
          <p:cNvSpPr>
            <a:spLocks noGrp="1"/>
          </p:cNvSpPr>
          <p:nvPr>
            <p:ph type="dt" sz="half" idx="10"/>
          </p:nvPr>
        </p:nvSpPr>
        <p:spPr/>
        <p:txBody>
          <a:bodyPr/>
          <a:lstStyle/>
          <a:p>
            <a:fld id="{6DED6C73-3E6E-46D5-BB09-77BCEF7EE153}" type="datetimeFigureOut">
              <a:rPr lang="zh-CN" altLang="en-US" smtClean="0"/>
              <a:t>2022/10/27</a:t>
            </a:fld>
            <a:endParaRPr lang="zh-CN" altLang="en-US"/>
          </a:p>
        </p:txBody>
      </p:sp>
      <p:sp>
        <p:nvSpPr>
          <p:cNvPr id="3" name="页脚占位符 2">
            <a:extLst>
              <a:ext uri="{FF2B5EF4-FFF2-40B4-BE49-F238E27FC236}">
                <a16:creationId xmlns:a16="http://schemas.microsoft.com/office/drawing/2014/main" id="{7444D605-4DEC-4EDA-8B12-B4BFFAC15DF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750EF1-37A2-4D43-A5A6-ADDBC77500BB}"/>
              </a:ext>
            </a:extLst>
          </p:cNvPr>
          <p:cNvSpPr>
            <a:spLocks noGrp="1"/>
          </p:cNvSpPr>
          <p:nvPr>
            <p:ph type="sldNum" sz="quarter" idx="12"/>
          </p:nvPr>
        </p:nvSpPr>
        <p:spPr/>
        <p:txBody>
          <a:body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41649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842F7-3511-4ED1-90F2-3E445736BF8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BAB426-C486-4745-A21A-046380CD70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32BD534-9BAB-418C-8DC9-0091C56AD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FD7398-A72A-4961-BDB3-4CC1F9976357}"/>
              </a:ext>
            </a:extLst>
          </p:cNvPr>
          <p:cNvSpPr>
            <a:spLocks noGrp="1"/>
          </p:cNvSpPr>
          <p:nvPr>
            <p:ph type="dt" sz="half" idx="10"/>
          </p:nvPr>
        </p:nvSpPr>
        <p:spPr/>
        <p:txBody>
          <a:bodyPr/>
          <a:lstStyle/>
          <a:p>
            <a:fld id="{6DED6C73-3E6E-46D5-BB09-77BCEF7EE153}"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E33EBE14-D40C-4029-BFE0-2A249169D3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BF48B1-000C-47B8-BF47-3E19B9676CF2}"/>
              </a:ext>
            </a:extLst>
          </p:cNvPr>
          <p:cNvSpPr>
            <a:spLocks noGrp="1"/>
          </p:cNvSpPr>
          <p:nvPr>
            <p:ph type="sldNum" sz="quarter" idx="12"/>
          </p:nvPr>
        </p:nvSpPr>
        <p:spPr/>
        <p:txBody>
          <a:body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4247061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42F7D-8268-4218-86D8-EE943769382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4977C-61DB-4CD0-AC85-4863663CBC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E87D5E-127C-4320-AF95-FA5170B42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8B705AF-A72B-4A72-AC38-4F3C749FE9E4}"/>
              </a:ext>
            </a:extLst>
          </p:cNvPr>
          <p:cNvSpPr>
            <a:spLocks noGrp="1"/>
          </p:cNvSpPr>
          <p:nvPr>
            <p:ph type="dt" sz="half" idx="10"/>
          </p:nvPr>
        </p:nvSpPr>
        <p:spPr/>
        <p:txBody>
          <a:bodyPr/>
          <a:lstStyle/>
          <a:p>
            <a:fld id="{6DED6C73-3E6E-46D5-BB09-77BCEF7EE153}"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94462256-7C58-4BF3-B2CF-4CD0876E4B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E88E3C-2AAA-4D60-80A0-C0876A3C1D53}"/>
              </a:ext>
            </a:extLst>
          </p:cNvPr>
          <p:cNvSpPr>
            <a:spLocks noGrp="1"/>
          </p:cNvSpPr>
          <p:nvPr>
            <p:ph type="sldNum" sz="quarter" idx="12"/>
          </p:nvPr>
        </p:nvSpPr>
        <p:spPr/>
        <p:txBody>
          <a:body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4105497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8E0E56-0040-489C-85B9-76E512DBF7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E216E78-803A-4A65-8484-0C7190A520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0BBD6A-EED4-44DB-8437-5AF418128E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D6C73-3E6E-46D5-BB09-77BCEF7EE153}"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B8351779-3208-4AB7-BB16-033A0948A6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6F8836D-5D63-4A90-99DA-59A95ABA5C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C2F8E-3FBF-4744-92AC-1BF1451B6D7B}" type="slidenum">
              <a:rPr lang="zh-CN" altLang="en-US" smtClean="0"/>
              <a:t>‹#›</a:t>
            </a:fld>
            <a:endParaRPr lang="zh-CN" altLang="en-US"/>
          </a:p>
        </p:txBody>
      </p:sp>
    </p:spTree>
    <p:extLst>
      <p:ext uri="{BB962C8B-B14F-4D97-AF65-F5344CB8AC3E}">
        <p14:creationId xmlns:p14="http://schemas.microsoft.com/office/powerpoint/2010/main" val="1340438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798E1AD-215C-46AD-80E1-22BA193A79B1}"/>
              </a:ext>
            </a:extLst>
          </p:cNvPr>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a:ext>
            </a:extLst>
          </a:blip>
          <a:stretch>
            <a:fillRect/>
          </a:stretch>
        </p:blipFill>
        <p:spPr>
          <a:xfrm>
            <a:off x="-37402" y="1"/>
            <a:ext cx="12260268" cy="6857999"/>
          </a:xfrm>
          <a:prstGeom prst="rect">
            <a:avLst/>
          </a:prstGeom>
        </p:spPr>
      </p:pic>
      <p:pic>
        <p:nvPicPr>
          <p:cNvPr id="5" name="图片 4">
            <a:extLst>
              <a:ext uri="{FF2B5EF4-FFF2-40B4-BE49-F238E27FC236}">
                <a16:creationId xmlns:a16="http://schemas.microsoft.com/office/drawing/2014/main" id="{E1FE8D05-96DF-4C44-9E72-CCBECDEE3445}"/>
              </a:ext>
            </a:extLst>
          </p:cNvPr>
          <p:cNvPicPr>
            <a:picLocks noChangeAspect="1"/>
          </p:cNvPicPr>
          <p:nvPr/>
        </p:nvPicPr>
        <p:blipFill>
          <a:blip r:embed="rId4" cstate="email">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a:ext>
            </a:extLst>
          </a:blip>
          <a:stretch>
            <a:fillRect/>
          </a:stretch>
        </p:blipFill>
        <p:spPr>
          <a:xfrm>
            <a:off x="9291539" y="119391"/>
            <a:ext cx="2780145" cy="646545"/>
          </a:xfrm>
          <a:prstGeom prst="rect">
            <a:avLst/>
          </a:prstGeom>
        </p:spPr>
      </p:pic>
      <p:pic>
        <p:nvPicPr>
          <p:cNvPr id="6" name="图片 5">
            <a:extLst>
              <a:ext uri="{FF2B5EF4-FFF2-40B4-BE49-F238E27FC236}">
                <a16:creationId xmlns:a16="http://schemas.microsoft.com/office/drawing/2014/main" id="{88FADDF0-E83C-4F26-B0E3-E890EB901489}"/>
              </a:ext>
            </a:extLst>
          </p:cNvPr>
          <p:cNvPicPr>
            <a:picLocks noChangeAspect="1"/>
          </p:cNvPicPr>
          <p:nvPr/>
        </p:nvPicPr>
        <p:blipFill>
          <a:blip r:embed="rId6" cstate="email">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tretch>
            <a:fillRect/>
          </a:stretch>
        </p:blipFill>
        <p:spPr>
          <a:xfrm>
            <a:off x="7892069" y="6020106"/>
            <a:ext cx="4179615" cy="748693"/>
          </a:xfrm>
          <a:prstGeom prst="rect">
            <a:avLst/>
          </a:prstGeom>
          <a:noFill/>
        </p:spPr>
      </p:pic>
      <p:sp>
        <p:nvSpPr>
          <p:cNvPr id="7" name="文本框 6">
            <a:extLst>
              <a:ext uri="{FF2B5EF4-FFF2-40B4-BE49-F238E27FC236}">
                <a16:creationId xmlns:a16="http://schemas.microsoft.com/office/drawing/2014/main" id="{23C847A0-20D5-4689-BCB5-87083C48E8A1}"/>
              </a:ext>
            </a:extLst>
          </p:cNvPr>
          <p:cNvSpPr txBox="1"/>
          <p:nvPr/>
        </p:nvSpPr>
        <p:spPr>
          <a:xfrm>
            <a:off x="1203552" y="2177597"/>
            <a:ext cx="9927771" cy="2123658"/>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哈尔滨工业大学（深圳）南工骁鹰战队</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en-US" altLang="zh-CN" sz="4400" b="1" dirty="0">
                <a:solidFill>
                  <a:schemeClr val="bg1"/>
                </a:solidFill>
                <a:latin typeface="微软雅黑" panose="020B0503020204020204" pitchFamily="34" charset="-122"/>
                <a:ea typeface="微软雅黑" panose="020B0503020204020204" pitchFamily="34" charset="-122"/>
              </a:rPr>
              <a:t>Robomaster2022</a:t>
            </a:r>
            <a:r>
              <a:rPr lang="zh-CN" altLang="en-US" sz="4400" b="1" dirty="0">
                <a:solidFill>
                  <a:schemeClr val="bg1"/>
                </a:solidFill>
                <a:latin typeface="微软雅黑" panose="020B0503020204020204" pitchFamily="34" charset="-122"/>
                <a:ea typeface="微软雅黑" panose="020B0503020204020204" pitchFamily="34" charset="-122"/>
              </a:rPr>
              <a:t>赛季</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青工会技术答辩</a:t>
            </a:r>
            <a:endParaRPr lang="zh-CN" altLang="en-US" dirty="0"/>
          </a:p>
        </p:txBody>
      </p:sp>
      <p:pic>
        <p:nvPicPr>
          <p:cNvPr id="8" name="图片 7">
            <a:extLst>
              <a:ext uri="{FF2B5EF4-FFF2-40B4-BE49-F238E27FC236}">
                <a16:creationId xmlns:a16="http://schemas.microsoft.com/office/drawing/2014/main" id="{75D8E20D-30B9-4764-9E60-C59498A9D6D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411497" y="4106274"/>
            <a:ext cx="2270114" cy="1194797"/>
          </a:xfrm>
          <a:prstGeom prst="rect">
            <a:avLst/>
          </a:prstGeom>
        </p:spPr>
      </p:pic>
    </p:spTree>
    <p:extLst>
      <p:ext uri="{BB962C8B-B14F-4D97-AF65-F5344CB8AC3E}">
        <p14:creationId xmlns:p14="http://schemas.microsoft.com/office/powerpoint/2010/main" val="155669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27F357-D4F1-4E0A-ACAB-5FCB6F645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539" y="89201"/>
            <a:ext cx="2780145" cy="646545"/>
          </a:xfrm>
          <a:prstGeom prst="rect">
            <a:avLst/>
          </a:prstGeom>
        </p:spPr>
      </p:pic>
      <p:sp>
        <p:nvSpPr>
          <p:cNvPr id="5" name="等腰三角形 4">
            <a:extLst>
              <a:ext uri="{FF2B5EF4-FFF2-40B4-BE49-F238E27FC236}">
                <a16:creationId xmlns:a16="http://schemas.microsoft.com/office/drawing/2014/main" id="{28FC433F-D2D4-4F3B-96A5-F41040AF357A}"/>
              </a:ext>
            </a:extLst>
          </p:cNvPr>
          <p:cNvSpPr/>
          <p:nvPr/>
        </p:nvSpPr>
        <p:spPr>
          <a:xfrm rot="5400000">
            <a:off x="-37356" y="231440"/>
            <a:ext cx="541661" cy="466950"/>
          </a:xfrm>
          <a:prstGeom prst="triangle">
            <a:avLst/>
          </a:prstGeom>
          <a:solidFill>
            <a:srgbClr val="4F526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1E08C4A-98BF-4D8F-A205-2E1FCCB86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2069" y="6020106"/>
            <a:ext cx="4179615" cy="748693"/>
          </a:xfrm>
          <a:prstGeom prst="rect">
            <a:avLst/>
          </a:prstGeom>
        </p:spPr>
      </p:pic>
      <p:sp>
        <p:nvSpPr>
          <p:cNvPr id="7" name="文本框 6">
            <a:extLst>
              <a:ext uri="{FF2B5EF4-FFF2-40B4-BE49-F238E27FC236}">
                <a16:creationId xmlns:a16="http://schemas.microsoft.com/office/drawing/2014/main" id="{34F80E1C-114C-4461-93B8-D33878C1D424}"/>
              </a:ext>
            </a:extLst>
          </p:cNvPr>
          <p:cNvSpPr txBox="1"/>
          <p:nvPr/>
        </p:nvSpPr>
        <p:spPr>
          <a:xfrm>
            <a:off x="624839" y="146935"/>
            <a:ext cx="6809358"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    、</a:t>
            </a:r>
            <a:r>
              <a:rPr lang="en-US" altLang="zh-CN" sz="3200" b="1" dirty="0" err="1">
                <a:solidFill>
                  <a:schemeClr val="tx2"/>
                </a:solidFill>
                <a:latin typeface="微软雅黑" panose="020B0503020204020204" pitchFamily="34" charset="-122"/>
                <a:ea typeface="微软雅黑" panose="020B0503020204020204" pitchFamily="34" charset="-122"/>
              </a:rPr>
              <a:t>Robomaster</a:t>
            </a:r>
            <a:r>
              <a:rPr lang="zh-CN" altLang="en-US" sz="3200" b="1" dirty="0">
                <a:solidFill>
                  <a:schemeClr val="tx2"/>
                </a:solidFill>
                <a:latin typeface="微软雅黑" panose="020B0503020204020204" pitchFamily="34" charset="-122"/>
                <a:ea typeface="微软雅黑" panose="020B0503020204020204" pitchFamily="34" charset="-122"/>
              </a:rPr>
              <a:t>哨兵机器人</a:t>
            </a:r>
            <a:r>
              <a:rPr lang="en-US" altLang="zh-CN" sz="3200" b="1" dirty="0">
                <a:solidFill>
                  <a:schemeClr val="tx2"/>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机械</a:t>
            </a:r>
          </a:p>
        </p:txBody>
      </p:sp>
      <p:sp>
        <p:nvSpPr>
          <p:cNvPr id="9" name="文本框 8">
            <a:extLst>
              <a:ext uri="{FF2B5EF4-FFF2-40B4-BE49-F238E27FC236}">
                <a16:creationId xmlns:a16="http://schemas.microsoft.com/office/drawing/2014/main" id="{F0824E20-6E3E-4E91-866E-C33043514602}"/>
              </a:ext>
            </a:extLst>
          </p:cNvPr>
          <p:cNvSpPr txBox="1"/>
          <p:nvPr/>
        </p:nvSpPr>
        <p:spPr>
          <a:xfrm>
            <a:off x="624839" y="1519361"/>
            <a:ext cx="10601457" cy="923330"/>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比起“他们做出来了，我们做出来也能有这个效果”的模仿，更加重要且有长远意义的其实是他们为了这个效果为什么要这样设计，防止出现“我抄了，但我不知道它为什么不能跑”的情况。</a:t>
            </a:r>
          </a:p>
          <a:p>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48909662-D710-47B9-921E-846E3EED0987}"/>
              </a:ext>
            </a:extLst>
          </p:cNvPr>
          <p:cNvPicPr/>
          <p:nvPr/>
        </p:nvPicPr>
        <p:blipFill>
          <a:blip r:embed="rId4"/>
          <a:stretch>
            <a:fillRect/>
          </a:stretch>
        </p:blipFill>
        <p:spPr>
          <a:xfrm>
            <a:off x="3379642" y="2671203"/>
            <a:ext cx="3658235" cy="3120390"/>
          </a:xfrm>
          <a:prstGeom prst="rect">
            <a:avLst/>
          </a:prstGeom>
        </p:spPr>
      </p:pic>
    </p:spTree>
    <p:extLst>
      <p:ext uri="{BB962C8B-B14F-4D97-AF65-F5344CB8AC3E}">
        <p14:creationId xmlns:p14="http://schemas.microsoft.com/office/powerpoint/2010/main" val="35529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27F357-D4F1-4E0A-ACAB-5FCB6F645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539" y="89201"/>
            <a:ext cx="2780145" cy="646545"/>
          </a:xfrm>
          <a:prstGeom prst="rect">
            <a:avLst/>
          </a:prstGeom>
        </p:spPr>
      </p:pic>
      <p:sp>
        <p:nvSpPr>
          <p:cNvPr id="5" name="等腰三角形 4">
            <a:extLst>
              <a:ext uri="{FF2B5EF4-FFF2-40B4-BE49-F238E27FC236}">
                <a16:creationId xmlns:a16="http://schemas.microsoft.com/office/drawing/2014/main" id="{28FC433F-D2D4-4F3B-96A5-F41040AF357A}"/>
              </a:ext>
            </a:extLst>
          </p:cNvPr>
          <p:cNvSpPr/>
          <p:nvPr/>
        </p:nvSpPr>
        <p:spPr>
          <a:xfrm rot="5400000">
            <a:off x="-37356" y="231440"/>
            <a:ext cx="541661" cy="466950"/>
          </a:xfrm>
          <a:prstGeom prst="triangle">
            <a:avLst/>
          </a:prstGeom>
          <a:solidFill>
            <a:srgbClr val="4F526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1E08C4A-98BF-4D8F-A205-2E1FCCB86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2069" y="6020106"/>
            <a:ext cx="4179615" cy="748693"/>
          </a:xfrm>
          <a:prstGeom prst="rect">
            <a:avLst/>
          </a:prstGeom>
        </p:spPr>
      </p:pic>
      <p:sp>
        <p:nvSpPr>
          <p:cNvPr id="7" name="文本框 6">
            <a:extLst>
              <a:ext uri="{FF2B5EF4-FFF2-40B4-BE49-F238E27FC236}">
                <a16:creationId xmlns:a16="http://schemas.microsoft.com/office/drawing/2014/main" id="{34F80E1C-114C-4461-93B8-D33878C1D424}"/>
              </a:ext>
            </a:extLst>
          </p:cNvPr>
          <p:cNvSpPr txBox="1"/>
          <p:nvPr/>
        </p:nvSpPr>
        <p:spPr>
          <a:xfrm>
            <a:off x="624839" y="146935"/>
            <a:ext cx="6809358"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    、</a:t>
            </a:r>
            <a:r>
              <a:rPr lang="en-US" altLang="zh-CN" sz="3200" b="1" dirty="0" err="1">
                <a:solidFill>
                  <a:schemeClr val="tx2"/>
                </a:solidFill>
                <a:latin typeface="微软雅黑" panose="020B0503020204020204" pitchFamily="34" charset="-122"/>
                <a:ea typeface="微软雅黑" panose="020B0503020204020204" pitchFamily="34" charset="-122"/>
              </a:rPr>
              <a:t>Robomaster</a:t>
            </a:r>
            <a:r>
              <a:rPr lang="zh-CN" altLang="en-US" sz="3200" b="1" dirty="0">
                <a:solidFill>
                  <a:schemeClr val="tx2"/>
                </a:solidFill>
                <a:latin typeface="微软雅黑" panose="020B0503020204020204" pitchFamily="34" charset="-122"/>
                <a:ea typeface="微软雅黑" panose="020B0503020204020204" pitchFamily="34" charset="-122"/>
              </a:rPr>
              <a:t>哨兵机器人</a:t>
            </a:r>
            <a:r>
              <a:rPr lang="en-US" altLang="zh-CN" sz="3200" b="1" dirty="0">
                <a:solidFill>
                  <a:schemeClr val="tx2"/>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机械</a:t>
            </a:r>
          </a:p>
        </p:txBody>
      </p:sp>
      <p:sp>
        <p:nvSpPr>
          <p:cNvPr id="9" name="文本框 8">
            <a:extLst>
              <a:ext uri="{FF2B5EF4-FFF2-40B4-BE49-F238E27FC236}">
                <a16:creationId xmlns:a16="http://schemas.microsoft.com/office/drawing/2014/main" id="{F0824E20-6E3E-4E91-866E-C33043514602}"/>
              </a:ext>
            </a:extLst>
          </p:cNvPr>
          <p:cNvSpPr txBox="1"/>
          <p:nvPr/>
        </p:nvSpPr>
        <p:spPr>
          <a:xfrm>
            <a:off x="795271" y="731710"/>
            <a:ext cx="10601457" cy="1200329"/>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rPr>
              <a:t>调动新人，平时大家在群里的头脑风暴应当有专门的人记录并评估的，其实上个赛季在机械新人较多时，我们就有把新的动能回收装置设想交给新人实现完成的案例。哨兵组在一开始其实就给新人设计了一个像课程设计一样的实验指导书，每一部分其实凝聚着过往经验的用意。一方面希望新人进来后能有参与感，同时也是锻炼他们的能力，比如这里的三级任务。</a:t>
            </a:r>
          </a:p>
        </p:txBody>
      </p:sp>
      <p:pic>
        <p:nvPicPr>
          <p:cNvPr id="8" name="图片 7">
            <a:extLst>
              <a:ext uri="{FF2B5EF4-FFF2-40B4-BE49-F238E27FC236}">
                <a16:creationId xmlns:a16="http://schemas.microsoft.com/office/drawing/2014/main" id="{71386EF7-13CE-4BE5-915B-10D480C3FE02}"/>
              </a:ext>
            </a:extLst>
          </p:cNvPr>
          <p:cNvPicPr>
            <a:picLocks noChangeAspect="1"/>
          </p:cNvPicPr>
          <p:nvPr/>
        </p:nvPicPr>
        <p:blipFill>
          <a:blip r:embed="rId4"/>
          <a:stretch>
            <a:fillRect/>
          </a:stretch>
        </p:blipFill>
        <p:spPr>
          <a:xfrm>
            <a:off x="624839" y="1932039"/>
            <a:ext cx="6310931" cy="4118939"/>
          </a:xfrm>
          <a:prstGeom prst="rect">
            <a:avLst/>
          </a:prstGeom>
        </p:spPr>
      </p:pic>
      <p:sp>
        <p:nvSpPr>
          <p:cNvPr id="2" name="文本框 1">
            <a:extLst>
              <a:ext uri="{FF2B5EF4-FFF2-40B4-BE49-F238E27FC236}">
                <a16:creationId xmlns:a16="http://schemas.microsoft.com/office/drawing/2014/main" id="{81DD3339-4C83-4088-BB24-BD9FF4B71B33}"/>
              </a:ext>
            </a:extLst>
          </p:cNvPr>
          <p:cNvSpPr txBox="1"/>
          <p:nvPr/>
        </p:nvSpPr>
        <p:spPr>
          <a:xfrm>
            <a:off x="7613964" y="3195873"/>
            <a:ext cx="3953197" cy="369332"/>
          </a:xfrm>
          <a:prstGeom prst="rect">
            <a:avLst/>
          </a:prstGeom>
          <a:noFill/>
        </p:spPr>
        <p:txBody>
          <a:bodyPr wrap="square" rtlCol="0">
            <a:spAutoFit/>
          </a:bodyPr>
          <a:lstStyle/>
          <a:p>
            <a:r>
              <a:rPr lang="zh-CN" altLang="en-US" dirty="0"/>
              <a:t>虽然本赛季不会用了。。。</a:t>
            </a:r>
          </a:p>
        </p:txBody>
      </p:sp>
    </p:spTree>
    <p:extLst>
      <p:ext uri="{BB962C8B-B14F-4D97-AF65-F5344CB8AC3E}">
        <p14:creationId xmlns:p14="http://schemas.microsoft.com/office/powerpoint/2010/main" val="2988904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27F357-D4F1-4E0A-ACAB-5FCB6F645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539" y="89201"/>
            <a:ext cx="2780145" cy="646545"/>
          </a:xfrm>
          <a:prstGeom prst="rect">
            <a:avLst/>
          </a:prstGeom>
        </p:spPr>
      </p:pic>
      <p:sp>
        <p:nvSpPr>
          <p:cNvPr id="5" name="等腰三角形 4">
            <a:extLst>
              <a:ext uri="{FF2B5EF4-FFF2-40B4-BE49-F238E27FC236}">
                <a16:creationId xmlns:a16="http://schemas.microsoft.com/office/drawing/2014/main" id="{28FC433F-D2D4-4F3B-96A5-F41040AF357A}"/>
              </a:ext>
            </a:extLst>
          </p:cNvPr>
          <p:cNvSpPr/>
          <p:nvPr/>
        </p:nvSpPr>
        <p:spPr>
          <a:xfrm rot="5400000">
            <a:off x="-37356" y="231440"/>
            <a:ext cx="541661" cy="466950"/>
          </a:xfrm>
          <a:prstGeom prst="triangle">
            <a:avLst/>
          </a:prstGeom>
          <a:solidFill>
            <a:srgbClr val="4F526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1E08C4A-98BF-4D8F-A205-2E1FCCB86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2069" y="6020106"/>
            <a:ext cx="4179615" cy="748693"/>
          </a:xfrm>
          <a:prstGeom prst="rect">
            <a:avLst/>
          </a:prstGeom>
        </p:spPr>
      </p:pic>
      <p:sp>
        <p:nvSpPr>
          <p:cNvPr id="7" name="文本框 6">
            <a:extLst>
              <a:ext uri="{FF2B5EF4-FFF2-40B4-BE49-F238E27FC236}">
                <a16:creationId xmlns:a16="http://schemas.microsoft.com/office/drawing/2014/main" id="{34F80E1C-114C-4461-93B8-D33878C1D424}"/>
              </a:ext>
            </a:extLst>
          </p:cNvPr>
          <p:cNvSpPr txBox="1"/>
          <p:nvPr/>
        </p:nvSpPr>
        <p:spPr>
          <a:xfrm>
            <a:off x="624839" y="146935"/>
            <a:ext cx="6809358"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    、</a:t>
            </a:r>
            <a:r>
              <a:rPr lang="en-US" altLang="zh-CN" sz="3200" b="1" dirty="0" err="1">
                <a:solidFill>
                  <a:schemeClr val="tx2"/>
                </a:solidFill>
                <a:latin typeface="微软雅黑" panose="020B0503020204020204" pitchFamily="34" charset="-122"/>
                <a:ea typeface="微软雅黑" panose="020B0503020204020204" pitchFamily="34" charset="-122"/>
              </a:rPr>
              <a:t>Robomaster</a:t>
            </a:r>
            <a:r>
              <a:rPr lang="zh-CN" altLang="en-US" sz="3200" b="1" dirty="0">
                <a:solidFill>
                  <a:schemeClr val="tx2"/>
                </a:solidFill>
                <a:latin typeface="微软雅黑" panose="020B0503020204020204" pitchFamily="34" charset="-122"/>
                <a:ea typeface="微软雅黑" panose="020B0503020204020204" pitchFamily="34" charset="-122"/>
              </a:rPr>
              <a:t>哨兵机器人</a:t>
            </a:r>
            <a:r>
              <a:rPr lang="en-US" altLang="zh-CN" sz="3200" b="1" dirty="0">
                <a:solidFill>
                  <a:schemeClr val="tx2"/>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机械</a:t>
            </a:r>
          </a:p>
        </p:txBody>
      </p:sp>
      <p:sp>
        <p:nvSpPr>
          <p:cNvPr id="9" name="文本框 8">
            <a:extLst>
              <a:ext uri="{FF2B5EF4-FFF2-40B4-BE49-F238E27FC236}">
                <a16:creationId xmlns:a16="http://schemas.microsoft.com/office/drawing/2014/main" id="{F0824E20-6E3E-4E91-866E-C33043514602}"/>
              </a:ext>
            </a:extLst>
          </p:cNvPr>
          <p:cNvSpPr txBox="1"/>
          <p:nvPr/>
        </p:nvSpPr>
        <p:spPr>
          <a:xfrm>
            <a:off x="795271" y="731710"/>
            <a:ext cx="10601457"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来到南工骁鹰一年，作为新人我学到了很多很多，同时收获的也是大家向着同一个目标进发的机器人比赛专属快乐。</a:t>
            </a:r>
          </a:p>
        </p:txBody>
      </p:sp>
      <p:pic>
        <p:nvPicPr>
          <p:cNvPr id="12" name="图片 11">
            <a:extLst>
              <a:ext uri="{FF2B5EF4-FFF2-40B4-BE49-F238E27FC236}">
                <a16:creationId xmlns:a16="http://schemas.microsoft.com/office/drawing/2014/main" id="{939055F4-FC88-40D5-8A83-AF22A06D7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919" y="2020550"/>
            <a:ext cx="3858436" cy="2575711"/>
          </a:xfrm>
          <a:prstGeom prst="rect">
            <a:avLst/>
          </a:prstGeom>
        </p:spPr>
      </p:pic>
      <p:pic>
        <p:nvPicPr>
          <p:cNvPr id="14" name="图片 13">
            <a:extLst>
              <a:ext uri="{FF2B5EF4-FFF2-40B4-BE49-F238E27FC236}">
                <a16:creationId xmlns:a16="http://schemas.microsoft.com/office/drawing/2014/main" id="{6ECD3BA1-A32A-4BE9-A95D-A54CBDC466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0" y="1738264"/>
            <a:ext cx="5580830" cy="3725501"/>
          </a:xfrm>
          <a:prstGeom prst="rect">
            <a:avLst/>
          </a:prstGeom>
        </p:spPr>
      </p:pic>
      <p:sp>
        <p:nvSpPr>
          <p:cNvPr id="15" name="矩形 14">
            <a:extLst>
              <a:ext uri="{FF2B5EF4-FFF2-40B4-BE49-F238E27FC236}">
                <a16:creationId xmlns:a16="http://schemas.microsoft.com/office/drawing/2014/main" id="{C4DF1A3E-DC96-4E9B-9389-20F19DF231F7}"/>
              </a:ext>
            </a:extLst>
          </p:cNvPr>
          <p:cNvSpPr/>
          <p:nvPr/>
        </p:nvSpPr>
        <p:spPr>
          <a:xfrm>
            <a:off x="466950" y="5471122"/>
            <a:ext cx="7109639"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做机器人，真的很酷！</a:t>
            </a:r>
          </a:p>
        </p:txBody>
      </p:sp>
    </p:spTree>
    <p:extLst>
      <p:ext uri="{BB962C8B-B14F-4D97-AF65-F5344CB8AC3E}">
        <p14:creationId xmlns:p14="http://schemas.microsoft.com/office/powerpoint/2010/main" val="122594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a:extLst>
              <a:ext uri="{FF2B5EF4-FFF2-40B4-BE49-F238E27FC236}">
                <a16:creationId xmlns:a16="http://schemas.microsoft.com/office/drawing/2014/main" id="{28FC433F-D2D4-4F3B-96A5-F41040AF357A}"/>
              </a:ext>
            </a:extLst>
          </p:cNvPr>
          <p:cNvSpPr/>
          <p:nvPr/>
        </p:nvSpPr>
        <p:spPr>
          <a:xfrm rot="5400000">
            <a:off x="-37356" y="231440"/>
            <a:ext cx="541661" cy="466950"/>
          </a:xfrm>
          <a:prstGeom prst="triangle">
            <a:avLst/>
          </a:prstGeom>
          <a:solidFill>
            <a:srgbClr val="4F526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D4DCEDF-C0EE-4017-B9E5-910DD2872899}"/>
              </a:ext>
            </a:extLst>
          </p:cNvPr>
          <p:cNvSpPr/>
          <p:nvPr/>
        </p:nvSpPr>
        <p:spPr>
          <a:xfrm>
            <a:off x="4528904" y="2338030"/>
            <a:ext cx="3134191" cy="1862048"/>
          </a:xfrm>
          <a:prstGeom prst="rect">
            <a:avLst/>
          </a:prstGeom>
          <a:noFill/>
        </p:spPr>
        <p:txBody>
          <a:bodyPr wrap="none" lIns="91440" tIns="45720" rIns="91440" bIns="45720">
            <a:spAutoFit/>
          </a:bodyPr>
          <a:lstStyle/>
          <a:p>
            <a:pPr algn="ctr"/>
            <a:r>
              <a:rPr lang="zh-CN" altLang="en-US" sz="115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494671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a:extLst>
              <a:ext uri="{FF2B5EF4-FFF2-40B4-BE49-F238E27FC236}">
                <a16:creationId xmlns:a16="http://schemas.microsoft.com/office/drawing/2014/main" id="{612C0318-385A-4057-AA26-94B2FF95A42B}"/>
              </a:ext>
            </a:extLst>
          </p:cNvPr>
          <p:cNvSpPr/>
          <p:nvPr/>
        </p:nvSpPr>
        <p:spPr>
          <a:xfrm>
            <a:off x="0" y="2457450"/>
            <a:ext cx="2095500" cy="4400550"/>
          </a:xfrm>
          <a:prstGeom prst="rtTriangle">
            <a:avLst/>
          </a:prstGeom>
          <a:solidFill>
            <a:srgbClr val="2F2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F6307813-0B82-45F1-9CE7-73259DCF1DC7}"/>
              </a:ext>
            </a:extLst>
          </p:cNvPr>
          <p:cNvGrpSpPr/>
          <p:nvPr/>
        </p:nvGrpSpPr>
        <p:grpSpPr>
          <a:xfrm>
            <a:off x="2731977" y="978717"/>
            <a:ext cx="9467850" cy="1268362"/>
            <a:chOff x="2724150" y="2477728"/>
            <a:chExt cx="9467850" cy="1268362"/>
          </a:xfrm>
        </p:grpSpPr>
        <p:sp>
          <p:nvSpPr>
            <p:cNvPr id="6" name="矩形 5">
              <a:extLst>
                <a:ext uri="{FF2B5EF4-FFF2-40B4-BE49-F238E27FC236}">
                  <a16:creationId xmlns:a16="http://schemas.microsoft.com/office/drawing/2014/main" id="{C01C6F5A-F9DC-488D-9A2C-BCAADD746E2D}"/>
                </a:ext>
              </a:extLst>
            </p:cNvPr>
            <p:cNvSpPr/>
            <p:nvPr/>
          </p:nvSpPr>
          <p:spPr>
            <a:xfrm>
              <a:off x="6725265" y="2477729"/>
              <a:ext cx="5466735" cy="12683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a:extLst>
                <a:ext uri="{FF2B5EF4-FFF2-40B4-BE49-F238E27FC236}">
                  <a16:creationId xmlns:a16="http://schemas.microsoft.com/office/drawing/2014/main" id="{7D040A40-C6B2-4266-97CE-DCC6A790D527}"/>
                </a:ext>
              </a:extLst>
            </p:cNvPr>
            <p:cNvSpPr/>
            <p:nvPr/>
          </p:nvSpPr>
          <p:spPr>
            <a:xfrm>
              <a:off x="2724150" y="2477728"/>
              <a:ext cx="5314376" cy="1268361"/>
            </a:xfrm>
            <a:prstGeom prst="parallelogram">
              <a:avLst>
                <a:gd name="adj" fmla="val 67857"/>
              </a:avLst>
            </a:prstGeom>
            <a:solidFill>
              <a:srgbClr val="2F2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平行四边形 7">
            <a:extLst>
              <a:ext uri="{FF2B5EF4-FFF2-40B4-BE49-F238E27FC236}">
                <a16:creationId xmlns:a16="http://schemas.microsoft.com/office/drawing/2014/main" id="{99771F95-EA1E-47EF-BFE3-8478B5D584E0}"/>
              </a:ext>
            </a:extLst>
          </p:cNvPr>
          <p:cNvSpPr/>
          <p:nvPr/>
        </p:nvSpPr>
        <p:spPr>
          <a:xfrm>
            <a:off x="1896229" y="978717"/>
            <a:ext cx="1484999" cy="1268361"/>
          </a:xfrm>
          <a:prstGeom prst="parallelogram">
            <a:avLst>
              <a:gd name="adj" fmla="val 67857"/>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a:extLst>
              <a:ext uri="{FF2B5EF4-FFF2-40B4-BE49-F238E27FC236}">
                <a16:creationId xmlns:a16="http://schemas.microsoft.com/office/drawing/2014/main" id="{015A565B-BA64-48FC-AFFF-D4BCD0A5297E}"/>
              </a:ext>
            </a:extLst>
          </p:cNvPr>
          <p:cNvSpPr/>
          <p:nvPr/>
        </p:nvSpPr>
        <p:spPr>
          <a:xfrm>
            <a:off x="980968" y="978717"/>
            <a:ext cx="1484999" cy="1268361"/>
          </a:xfrm>
          <a:prstGeom prst="parallelogram">
            <a:avLst>
              <a:gd name="adj" fmla="val 67857"/>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147F5BEE-945A-44E4-BBD6-4CD87CE29202}"/>
              </a:ext>
            </a:extLst>
          </p:cNvPr>
          <p:cNvSpPr txBox="1"/>
          <p:nvPr/>
        </p:nvSpPr>
        <p:spPr>
          <a:xfrm>
            <a:off x="3684477" y="1105067"/>
            <a:ext cx="3267759" cy="1015663"/>
          </a:xfrm>
          <a:prstGeom prst="rect">
            <a:avLst/>
          </a:prstGeom>
          <a:noFill/>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cs typeface="+mn-ea"/>
                <a:sym typeface="+mn-lt"/>
              </a:rPr>
              <a:t>目  录</a:t>
            </a:r>
          </a:p>
        </p:txBody>
      </p:sp>
      <p:grpSp>
        <p:nvGrpSpPr>
          <p:cNvPr id="11" name="组合 10">
            <a:extLst>
              <a:ext uri="{FF2B5EF4-FFF2-40B4-BE49-F238E27FC236}">
                <a16:creationId xmlns:a16="http://schemas.microsoft.com/office/drawing/2014/main" id="{B4F63D9E-7829-4792-B732-B325F376EAE8}"/>
              </a:ext>
            </a:extLst>
          </p:cNvPr>
          <p:cNvGrpSpPr/>
          <p:nvPr/>
        </p:nvGrpSpPr>
        <p:grpSpPr>
          <a:xfrm>
            <a:off x="2070231" y="2844603"/>
            <a:ext cx="5250147" cy="579667"/>
            <a:chOff x="3268773" y="3238018"/>
            <a:chExt cx="5393277" cy="597478"/>
          </a:xfrm>
        </p:grpSpPr>
        <p:sp>
          <p:nvSpPr>
            <p:cNvPr id="12" name="平行四边形 11">
              <a:extLst>
                <a:ext uri="{FF2B5EF4-FFF2-40B4-BE49-F238E27FC236}">
                  <a16:creationId xmlns:a16="http://schemas.microsoft.com/office/drawing/2014/main" id="{F2629500-9E98-498D-829B-277BD5ABF72B}"/>
                </a:ext>
              </a:extLst>
            </p:cNvPr>
            <p:cNvSpPr/>
            <p:nvPr/>
          </p:nvSpPr>
          <p:spPr>
            <a:xfrm>
              <a:off x="3268773" y="3238018"/>
              <a:ext cx="510310" cy="597477"/>
            </a:xfrm>
            <a:prstGeom prst="parallelogram">
              <a:avLst>
                <a:gd name="adj" fmla="val 678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A4024CAD-7EC3-4124-82E2-8E7F51163146}"/>
                </a:ext>
              </a:extLst>
            </p:cNvPr>
            <p:cNvCxnSpPr>
              <a:cxnSpLocks/>
            </p:cNvCxnSpPr>
            <p:nvPr/>
          </p:nvCxnSpPr>
          <p:spPr>
            <a:xfrm flipV="1">
              <a:off x="3633553" y="3822793"/>
              <a:ext cx="5028497" cy="12703"/>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FED197DE-29E1-4892-A270-10A627035B48}"/>
              </a:ext>
            </a:extLst>
          </p:cNvPr>
          <p:cNvGrpSpPr/>
          <p:nvPr/>
        </p:nvGrpSpPr>
        <p:grpSpPr>
          <a:xfrm>
            <a:off x="4730236" y="3704632"/>
            <a:ext cx="5111386" cy="579667"/>
            <a:chOff x="3268773" y="3238018"/>
            <a:chExt cx="5250733" cy="597478"/>
          </a:xfrm>
        </p:grpSpPr>
        <p:sp>
          <p:nvSpPr>
            <p:cNvPr id="15" name="平行四边形 14">
              <a:extLst>
                <a:ext uri="{FF2B5EF4-FFF2-40B4-BE49-F238E27FC236}">
                  <a16:creationId xmlns:a16="http://schemas.microsoft.com/office/drawing/2014/main" id="{AB7EBC54-34B0-45B9-B145-A3EE76625536}"/>
                </a:ext>
              </a:extLst>
            </p:cNvPr>
            <p:cNvSpPr/>
            <p:nvPr/>
          </p:nvSpPr>
          <p:spPr>
            <a:xfrm>
              <a:off x="3268773" y="3238018"/>
              <a:ext cx="510310" cy="597477"/>
            </a:xfrm>
            <a:prstGeom prst="parallelogram">
              <a:avLst>
                <a:gd name="adj" fmla="val 678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6" name="直接连接符 15">
              <a:extLst>
                <a:ext uri="{FF2B5EF4-FFF2-40B4-BE49-F238E27FC236}">
                  <a16:creationId xmlns:a16="http://schemas.microsoft.com/office/drawing/2014/main" id="{79758D75-0242-4640-ACF8-291EA8BE1F0D}"/>
                </a:ext>
              </a:extLst>
            </p:cNvPr>
            <p:cNvCxnSpPr>
              <a:cxnSpLocks/>
            </p:cNvCxnSpPr>
            <p:nvPr/>
          </p:nvCxnSpPr>
          <p:spPr>
            <a:xfrm flipV="1">
              <a:off x="3633553" y="3819405"/>
              <a:ext cx="4885953" cy="1609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4535E2C4-9AB7-4911-9BCD-CB092A4810D2}"/>
              </a:ext>
            </a:extLst>
          </p:cNvPr>
          <p:cNvSpPr txBox="1"/>
          <p:nvPr/>
        </p:nvSpPr>
        <p:spPr>
          <a:xfrm>
            <a:off x="2731977" y="2844225"/>
            <a:ext cx="3364023"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一、</a:t>
            </a:r>
            <a:endParaRPr lang="zh-CN" altLang="en-US" sz="32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412500C-4FFB-452B-9E1C-58037A8960C9}"/>
              </a:ext>
            </a:extLst>
          </p:cNvPr>
          <p:cNvSpPr/>
          <p:nvPr/>
        </p:nvSpPr>
        <p:spPr>
          <a:xfrm>
            <a:off x="5318356" y="3683913"/>
            <a:ext cx="3090353" cy="584775"/>
          </a:xfrm>
          <a:prstGeom prst="rect">
            <a:avLst/>
          </a:prstGeom>
        </p:spPr>
        <p:txBody>
          <a:bodyPr wrap="square">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二、</a:t>
            </a:r>
          </a:p>
        </p:txBody>
      </p:sp>
      <p:pic>
        <p:nvPicPr>
          <p:cNvPr id="23" name="图片 22">
            <a:extLst>
              <a:ext uri="{FF2B5EF4-FFF2-40B4-BE49-F238E27FC236}">
                <a16:creationId xmlns:a16="http://schemas.microsoft.com/office/drawing/2014/main" id="{0293ADB0-FD37-47C1-B9F0-03CED982C7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539" y="89201"/>
            <a:ext cx="2780145" cy="646545"/>
          </a:xfrm>
          <a:prstGeom prst="rect">
            <a:avLst/>
          </a:prstGeom>
        </p:spPr>
      </p:pic>
      <p:pic>
        <p:nvPicPr>
          <p:cNvPr id="24" name="图片 23">
            <a:extLst>
              <a:ext uri="{FF2B5EF4-FFF2-40B4-BE49-F238E27FC236}">
                <a16:creationId xmlns:a16="http://schemas.microsoft.com/office/drawing/2014/main" id="{27336574-58FD-4259-855A-479016534D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2069" y="6020106"/>
            <a:ext cx="4179615" cy="748693"/>
          </a:xfrm>
          <a:prstGeom prst="rect">
            <a:avLst/>
          </a:prstGeom>
        </p:spPr>
      </p:pic>
    </p:spTree>
    <p:extLst>
      <p:ext uri="{BB962C8B-B14F-4D97-AF65-F5344CB8AC3E}">
        <p14:creationId xmlns:p14="http://schemas.microsoft.com/office/powerpoint/2010/main" val="1808619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27F357-D4F1-4E0A-ACAB-5FCB6F645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539" y="89201"/>
            <a:ext cx="2780145" cy="646545"/>
          </a:xfrm>
          <a:prstGeom prst="rect">
            <a:avLst/>
          </a:prstGeom>
        </p:spPr>
      </p:pic>
      <p:sp>
        <p:nvSpPr>
          <p:cNvPr id="5" name="等腰三角形 4">
            <a:extLst>
              <a:ext uri="{FF2B5EF4-FFF2-40B4-BE49-F238E27FC236}">
                <a16:creationId xmlns:a16="http://schemas.microsoft.com/office/drawing/2014/main" id="{28FC433F-D2D4-4F3B-96A5-F41040AF357A}"/>
              </a:ext>
            </a:extLst>
          </p:cNvPr>
          <p:cNvSpPr/>
          <p:nvPr/>
        </p:nvSpPr>
        <p:spPr>
          <a:xfrm rot="5400000">
            <a:off x="-37356" y="231440"/>
            <a:ext cx="541661" cy="466950"/>
          </a:xfrm>
          <a:prstGeom prst="triangle">
            <a:avLst/>
          </a:prstGeom>
          <a:solidFill>
            <a:srgbClr val="4F526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1E08C4A-98BF-4D8F-A205-2E1FCCB86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2069" y="6020106"/>
            <a:ext cx="4179615" cy="748693"/>
          </a:xfrm>
          <a:prstGeom prst="rect">
            <a:avLst/>
          </a:prstGeom>
        </p:spPr>
      </p:pic>
      <p:sp>
        <p:nvSpPr>
          <p:cNvPr id="7" name="文本框 6">
            <a:extLst>
              <a:ext uri="{FF2B5EF4-FFF2-40B4-BE49-F238E27FC236}">
                <a16:creationId xmlns:a16="http://schemas.microsoft.com/office/drawing/2014/main" id="{34F80E1C-114C-4461-93B8-D33878C1D424}"/>
              </a:ext>
            </a:extLst>
          </p:cNvPr>
          <p:cNvSpPr txBox="1"/>
          <p:nvPr/>
        </p:nvSpPr>
        <p:spPr>
          <a:xfrm>
            <a:off x="624839" y="146935"/>
            <a:ext cx="6809358"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    、</a:t>
            </a:r>
            <a:r>
              <a:rPr lang="en-US" altLang="zh-CN" sz="3200" b="1" dirty="0" err="1">
                <a:solidFill>
                  <a:schemeClr val="tx2"/>
                </a:solidFill>
                <a:latin typeface="微软雅黑" panose="020B0503020204020204" pitchFamily="34" charset="-122"/>
                <a:ea typeface="微软雅黑" panose="020B0503020204020204" pitchFamily="34" charset="-122"/>
              </a:rPr>
              <a:t>Robomaster</a:t>
            </a:r>
            <a:r>
              <a:rPr lang="zh-CN" altLang="en-US" sz="3200" b="1" dirty="0">
                <a:solidFill>
                  <a:schemeClr val="tx2"/>
                </a:solidFill>
                <a:latin typeface="微软雅黑" panose="020B0503020204020204" pitchFamily="34" charset="-122"/>
                <a:ea typeface="微软雅黑" panose="020B0503020204020204" pitchFamily="34" charset="-122"/>
              </a:rPr>
              <a:t>哨兵机器人</a:t>
            </a:r>
            <a:r>
              <a:rPr lang="en-US" altLang="zh-CN" sz="3200" b="1" dirty="0">
                <a:solidFill>
                  <a:schemeClr val="tx2"/>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机械</a:t>
            </a:r>
          </a:p>
        </p:txBody>
      </p:sp>
      <p:sp>
        <p:nvSpPr>
          <p:cNvPr id="9" name="文本框 8">
            <a:extLst>
              <a:ext uri="{FF2B5EF4-FFF2-40B4-BE49-F238E27FC236}">
                <a16:creationId xmlns:a16="http://schemas.microsoft.com/office/drawing/2014/main" id="{F0824E20-6E3E-4E91-866E-C33043514602}"/>
              </a:ext>
            </a:extLst>
          </p:cNvPr>
          <p:cNvSpPr txBox="1"/>
          <p:nvPr/>
        </p:nvSpPr>
        <p:spPr>
          <a:xfrm>
            <a:off x="905497" y="1254267"/>
            <a:ext cx="9379240" cy="646331"/>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成本问题，测试车辆最多使用玻纤板，新人对一辆车制作出来的费用其实并不能完全把握，如果没有成本监督面临的可能就是大量的经费浪费；</a:t>
            </a:r>
          </a:p>
        </p:txBody>
      </p:sp>
      <p:pic>
        <p:nvPicPr>
          <p:cNvPr id="3" name="图片 2">
            <a:extLst>
              <a:ext uri="{FF2B5EF4-FFF2-40B4-BE49-F238E27FC236}">
                <a16:creationId xmlns:a16="http://schemas.microsoft.com/office/drawing/2014/main" id="{4D24C172-DBD0-44E1-9035-A9B3946F5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518" y="2761305"/>
            <a:ext cx="2754894" cy="2240647"/>
          </a:xfrm>
          <a:prstGeom prst="rect">
            <a:avLst/>
          </a:prstGeom>
        </p:spPr>
      </p:pic>
      <p:sp>
        <p:nvSpPr>
          <p:cNvPr id="8" name="文本框 7">
            <a:extLst>
              <a:ext uri="{FF2B5EF4-FFF2-40B4-BE49-F238E27FC236}">
                <a16:creationId xmlns:a16="http://schemas.microsoft.com/office/drawing/2014/main" id="{FB37B12B-8B3F-4E38-8C6E-9A6FCCA307CB}"/>
              </a:ext>
            </a:extLst>
          </p:cNvPr>
          <p:cNvSpPr txBox="1"/>
          <p:nvPr/>
        </p:nvSpPr>
        <p:spPr>
          <a:xfrm>
            <a:off x="4744016" y="3429000"/>
            <a:ext cx="4547523" cy="923330"/>
          </a:xfrm>
          <a:prstGeom prst="rect">
            <a:avLst/>
          </a:prstGeom>
          <a:noFill/>
        </p:spPr>
        <p:txBody>
          <a:bodyPr wrap="square" rtlCol="0">
            <a:spAutoFit/>
          </a:bodyPr>
          <a:lstStyle/>
          <a:p>
            <a:r>
              <a:rPr lang="zh-CN" altLang="en-US" dirty="0"/>
              <a:t>就比如这个连接件被某个新人误以为是“要我们专门发的”加工件，付出了惨痛的成本损失。。。</a:t>
            </a:r>
          </a:p>
        </p:txBody>
      </p:sp>
    </p:spTree>
    <p:extLst>
      <p:ext uri="{BB962C8B-B14F-4D97-AF65-F5344CB8AC3E}">
        <p14:creationId xmlns:p14="http://schemas.microsoft.com/office/powerpoint/2010/main" val="298719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27F357-D4F1-4E0A-ACAB-5FCB6F645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539" y="89201"/>
            <a:ext cx="2780145" cy="646545"/>
          </a:xfrm>
          <a:prstGeom prst="rect">
            <a:avLst/>
          </a:prstGeom>
        </p:spPr>
      </p:pic>
      <p:sp>
        <p:nvSpPr>
          <p:cNvPr id="5" name="等腰三角形 4">
            <a:extLst>
              <a:ext uri="{FF2B5EF4-FFF2-40B4-BE49-F238E27FC236}">
                <a16:creationId xmlns:a16="http://schemas.microsoft.com/office/drawing/2014/main" id="{28FC433F-D2D4-4F3B-96A5-F41040AF357A}"/>
              </a:ext>
            </a:extLst>
          </p:cNvPr>
          <p:cNvSpPr/>
          <p:nvPr/>
        </p:nvSpPr>
        <p:spPr>
          <a:xfrm rot="5400000">
            <a:off x="-37356" y="231440"/>
            <a:ext cx="541661" cy="466950"/>
          </a:xfrm>
          <a:prstGeom prst="triangle">
            <a:avLst/>
          </a:prstGeom>
          <a:solidFill>
            <a:srgbClr val="4F526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1E08C4A-98BF-4D8F-A205-2E1FCCB86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2069" y="6020106"/>
            <a:ext cx="4179615" cy="748693"/>
          </a:xfrm>
          <a:prstGeom prst="rect">
            <a:avLst/>
          </a:prstGeom>
        </p:spPr>
      </p:pic>
      <p:sp>
        <p:nvSpPr>
          <p:cNvPr id="7" name="文本框 6">
            <a:extLst>
              <a:ext uri="{FF2B5EF4-FFF2-40B4-BE49-F238E27FC236}">
                <a16:creationId xmlns:a16="http://schemas.microsoft.com/office/drawing/2014/main" id="{34F80E1C-114C-4461-93B8-D33878C1D424}"/>
              </a:ext>
            </a:extLst>
          </p:cNvPr>
          <p:cNvSpPr txBox="1"/>
          <p:nvPr/>
        </p:nvSpPr>
        <p:spPr>
          <a:xfrm>
            <a:off x="624839" y="146935"/>
            <a:ext cx="6809358"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    、</a:t>
            </a:r>
            <a:r>
              <a:rPr lang="en-US" altLang="zh-CN" sz="3200" b="1" dirty="0" err="1">
                <a:solidFill>
                  <a:schemeClr val="tx2"/>
                </a:solidFill>
                <a:latin typeface="微软雅黑" panose="020B0503020204020204" pitchFamily="34" charset="-122"/>
                <a:ea typeface="微软雅黑" panose="020B0503020204020204" pitchFamily="34" charset="-122"/>
              </a:rPr>
              <a:t>Robomaster</a:t>
            </a:r>
            <a:r>
              <a:rPr lang="zh-CN" altLang="en-US" sz="3200" b="1" dirty="0">
                <a:solidFill>
                  <a:schemeClr val="tx2"/>
                </a:solidFill>
                <a:latin typeface="微软雅黑" panose="020B0503020204020204" pitchFamily="34" charset="-122"/>
                <a:ea typeface="微软雅黑" panose="020B0503020204020204" pitchFamily="34" charset="-122"/>
              </a:rPr>
              <a:t>哨兵机器人</a:t>
            </a:r>
            <a:r>
              <a:rPr lang="en-US" altLang="zh-CN" sz="3200" b="1" dirty="0">
                <a:solidFill>
                  <a:schemeClr val="tx2"/>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机械</a:t>
            </a:r>
          </a:p>
        </p:txBody>
      </p:sp>
      <p:sp>
        <p:nvSpPr>
          <p:cNvPr id="9" name="文本框 8">
            <a:extLst>
              <a:ext uri="{FF2B5EF4-FFF2-40B4-BE49-F238E27FC236}">
                <a16:creationId xmlns:a16="http://schemas.microsoft.com/office/drawing/2014/main" id="{F0824E20-6E3E-4E91-866E-C33043514602}"/>
              </a:ext>
            </a:extLst>
          </p:cNvPr>
          <p:cNvSpPr txBox="1"/>
          <p:nvPr/>
        </p:nvSpPr>
        <p:spPr>
          <a:xfrm>
            <a:off x="905497" y="1254267"/>
            <a:ext cx="9379240" cy="923330"/>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装配考虑装配顺序，其实新人对机构的想法非常多，但最容易出现的就是对装配的考量不细心，除开基础的干涉问题，最让人头疼的其实还是在平时维护时“为了甲拆了乙”的高昂维护时间成本；</a:t>
            </a:r>
          </a:p>
        </p:txBody>
      </p:sp>
      <p:pic>
        <p:nvPicPr>
          <p:cNvPr id="3" name="图片 2">
            <a:extLst>
              <a:ext uri="{FF2B5EF4-FFF2-40B4-BE49-F238E27FC236}">
                <a16:creationId xmlns:a16="http://schemas.microsoft.com/office/drawing/2014/main" id="{FEA7D534-3592-422E-B2C5-8A9A5107E1CB}"/>
              </a:ext>
            </a:extLst>
          </p:cNvPr>
          <p:cNvPicPr>
            <a:picLocks noChangeAspect="1"/>
          </p:cNvPicPr>
          <p:nvPr/>
        </p:nvPicPr>
        <p:blipFill>
          <a:blip r:embed="rId4"/>
          <a:stretch>
            <a:fillRect/>
          </a:stretch>
        </p:blipFill>
        <p:spPr>
          <a:xfrm>
            <a:off x="1157696" y="2460279"/>
            <a:ext cx="4648593" cy="3429000"/>
          </a:xfrm>
          <a:prstGeom prst="rect">
            <a:avLst/>
          </a:prstGeom>
        </p:spPr>
      </p:pic>
      <p:sp>
        <p:nvSpPr>
          <p:cNvPr id="10" name="文本框 9">
            <a:extLst>
              <a:ext uri="{FF2B5EF4-FFF2-40B4-BE49-F238E27FC236}">
                <a16:creationId xmlns:a16="http://schemas.microsoft.com/office/drawing/2014/main" id="{EFB97A8A-239C-434E-A7AC-1364F3EC4E72}"/>
              </a:ext>
            </a:extLst>
          </p:cNvPr>
          <p:cNvSpPr txBox="1"/>
          <p:nvPr/>
        </p:nvSpPr>
        <p:spPr>
          <a:xfrm>
            <a:off x="6033018" y="3343431"/>
            <a:ext cx="4648593" cy="1477328"/>
          </a:xfrm>
          <a:prstGeom prst="rect">
            <a:avLst/>
          </a:prstGeom>
          <a:noFill/>
        </p:spPr>
        <p:txBody>
          <a:bodyPr wrap="square" rtlCol="0">
            <a:spAutoFit/>
          </a:bodyPr>
          <a:lstStyle/>
          <a:p>
            <a:r>
              <a:rPr lang="zh-CN" altLang="en-US" dirty="0"/>
              <a:t>就比如有一次哨兵的主动轮上的螺栓松了导致运动速度严重受到影响，但是为了拧</a:t>
            </a:r>
            <a:r>
              <a:rPr lang="en-US" altLang="zh-CN" dirty="0"/>
              <a:t>3</a:t>
            </a:r>
            <a:r>
              <a:rPr lang="zh-CN" altLang="en-US" dirty="0"/>
              <a:t>颗螺栓，我们需要拆掉上云台乃至上云台里的弹舱外加整个供弹机构，这就是设计时考虑不当处处耦合的结果。</a:t>
            </a:r>
          </a:p>
        </p:txBody>
      </p:sp>
    </p:spTree>
    <p:extLst>
      <p:ext uri="{BB962C8B-B14F-4D97-AF65-F5344CB8AC3E}">
        <p14:creationId xmlns:p14="http://schemas.microsoft.com/office/powerpoint/2010/main" val="388516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27F357-D4F1-4E0A-ACAB-5FCB6F645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539" y="89201"/>
            <a:ext cx="2780145" cy="646545"/>
          </a:xfrm>
          <a:prstGeom prst="rect">
            <a:avLst/>
          </a:prstGeom>
        </p:spPr>
      </p:pic>
      <p:sp>
        <p:nvSpPr>
          <p:cNvPr id="5" name="等腰三角形 4">
            <a:extLst>
              <a:ext uri="{FF2B5EF4-FFF2-40B4-BE49-F238E27FC236}">
                <a16:creationId xmlns:a16="http://schemas.microsoft.com/office/drawing/2014/main" id="{28FC433F-D2D4-4F3B-96A5-F41040AF357A}"/>
              </a:ext>
            </a:extLst>
          </p:cNvPr>
          <p:cNvSpPr/>
          <p:nvPr/>
        </p:nvSpPr>
        <p:spPr>
          <a:xfrm rot="5400000">
            <a:off x="-37356" y="231440"/>
            <a:ext cx="541661" cy="466950"/>
          </a:xfrm>
          <a:prstGeom prst="triangle">
            <a:avLst/>
          </a:prstGeom>
          <a:solidFill>
            <a:srgbClr val="4F526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1E08C4A-98BF-4D8F-A205-2E1FCCB86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2069" y="6020106"/>
            <a:ext cx="4179615" cy="748693"/>
          </a:xfrm>
          <a:prstGeom prst="rect">
            <a:avLst/>
          </a:prstGeom>
        </p:spPr>
      </p:pic>
      <p:sp>
        <p:nvSpPr>
          <p:cNvPr id="7" name="文本框 6">
            <a:extLst>
              <a:ext uri="{FF2B5EF4-FFF2-40B4-BE49-F238E27FC236}">
                <a16:creationId xmlns:a16="http://schemas.microsoft.com/office/drawing/2014/main" id="{34F80E1C-114C-4461-93B8-D33878C1D424}"/>
              </a:ext>
            </a:extLst>
          </p:cNvPr>
          <p:cNvSpPr txBox="1"/>
          <p:nvPr/>
        </p:nvSpPr>
        <p:spPr>
          <a:xfrm>
            <a:off x="624839" y="146935"/>
            <a:ext cx="6809358"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    、</a:t>
            </a:r>
            <a:r>
              <a:rPr lang="en-US" altLang="zh-CN" sz="3200" b="1" dirty="0" err="1">
                <a:solidFill>
                  <a:schemeClr val="tx2"/>
                </a:solidFill>
                <a:latin typeface="微软雅黑" panose="020B0503020204020204" pitchFamily="34" charset="-122"/>
                <a:ea typeface="微软雅黑" panose="020B0503020204020204" pitchFamily="34" charset="-122"/>
              </a:rPr>
              <a:t>Robomaster</a:t>
            </a:r>
            <a:r>
              <a:rPr lang="zh-CN" altLang="en-US" sz="3200" b="1" dirty="0">
                <a:solidFill>
                  <a:schemeClr val="tx2"/>
                </a:solidFill>
                <a:latin typeface="微软雅黑" panose="020B0503020204020204" pitchFamily="34" charset="-122"/>
                <a:ea typeface="微软雅黑" panose="020B0503020204020204" pitchFamily="34" charset="-122"/>
              </a:rPr>
              <a:t>哨兵机器人</a:t>
            </a:r>
            <a:r>
              <a:rPr lang="en-US" altLang="zh-CN" sz="3200" b="1" dirty="0">
                <a:solidFill>
                  <a:schemeClr val="tx2"/>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机械</a:t>
            </a:r>
          </a:p>
        </p:txBody>
      </p:sp>
      <p:sp>
        <p:nvSpPr>
          <p:cNvPr id="9" name="文本框 8">
            <a:extLst>
              <a:ext uri="{FF2B5EF4-FFF2-40B4-BE49-F238E27FC236}">
                <a16:creationId xmlns:a16="http://schemas.microsoft.com/office/drawing/2014/main" id="{F0824E20-6E3E-4E91-866E-C33043514602}"/>
              </a:ext>
            </a:extLst>
          </p:cNvPr>
          <p:cNvSpPr txBox="1"/>
          <p:nvPr/>
        </p:nvSpPr>
        <p:spPr>
          <a:xfrm>
            <a:off x="905497" y="1254267"/>
            <a:ext cx="9379240" cy="1200329"/>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装车与电控要多交流，其实从合作角度上考量，每个组都应当晓得其他组培训时的通识部分知识，比方说如果机械设计上把电控要反复拔插或改线的接口设计成需要拆某块板子甚至更高的代价才能进行的话，对电控调车的进度几乎是毁灭性的打击（尤其是出现线材损坏要反复查线的情况）；</a:t>
            </a:r>
          </a:p>
        </p:txBody>
      </p:sp>
      <p:pic>
        <p:nvPicPr>
          <p:cNvPr id="3" name="图片 2">
            <a:extLst>
              <a:ext uri="{FF2B5EF4-FFF2-40B4-BE49-F238E27FC236}">
                <a16:creationId xmlns:a16="http://schemas.microsoft.com/office/drawing/2014/main" id="{93F1978A-21D0-4DEF-A435-1849C843D2BA}"/>
              </a:ext>
            </a:extLst>
          </p:cNvPr>
          <p:cNvPicPr>
            <a:picLocks noChangeAspect="1"/>
          </p:cNvPicPr>
          <p:nvPr/>
        </p:nvPicPr>
        <p:blipFill>
          <a:blip r:embed="rId4"/>
          <a:stretch>
            <a:fillRect/>
          </a:stretch>
        </p:blipFill>
        <p:spPr>
          <a:xfrm>
            <a:off x="1652313" y="2545573"/>
            <a:ext cx="4179615" cy="3495541"/>
          </a:xfrm>
          <a:prstGeom prst="rect">
            <a:avLst/>
          </a:prstGeom>
        </p:spPr>
      </p:pic>
      <p:sp>
        <p:nvSpPr>
          <p:cNvPr id="8" name="文本框 7">
            <a:extLst>
              <a:ext uri="{FF2B5EF4-FFF2-40B4-BE49-F238E27FC236}">
                <a16:creationId xmlns:a16="http://schemas.microsoft.com/office/drawing/2014/main" id="{41669EB6-64CA-462B-A419-65D26E97B3C5}"/>
              </a:ext>
            </a:extLst>
          </p:cNvPr>
          <p:cNvSpPr txBox="1"/>
          <p:nvPr/>
        </p:nvSpPr>
        <p:spPr>
          <a:xfrm>
            <a:off x="6581869" y="3141552"/>
            <a:ext cx="4065006" cy="923330"/>
          </a:xfrm>
          <a:prstGeom prst="rect">
            <a:avLst/>
          </a:prstGeom>
          <a:noFill/>
        </p:spPr>
        <p:txBody>
          <a:bodyPr wrap="square" rtlCol="0">
            <a:spAutoFit/>
          </a:bodyPr>
          <a:lstStyle/>
          <a:p>
            <a:r>
              <a:rPr lang="zh-CN" altLang="en-US" dirty="0"/>
              <a:t>由于硬件排布不当，哨兵组的电控们需要改线的时候总是“拔起萝卜带着泥”，十分的不方便。</a:t>
            </a:r>
          </a:p>
        </p:txBody>
      </p:sp>
    </p:spTree>
    <p:extLst>
      <p:ext uri="{BB962C8B-B14F-4D97-AF65-F5344CB8AC3E}">
        <p14:creationId xmlns:p14="http://schemas.microsoft.com/office/powerpoint/2010/main" val="374602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27F357-D4F1-4E0A-ACAB-5FCB6F645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539" y="89201"/>
            <a:ext cx="2780145" cy="646545"/>
          </a:xfrm>
          <a:prstGeom prst="rect">
            <a:avLst/>
          </a:prstGeom>
        </p:spPr>
      </p:pic>
      <p:sp>
        <p:nvSpPr>
          <p:cNvPr id="5" name="等腰三角形 4">
            <a:extLst>
              <a:ext uri="{FF2B5EF4-FFF2-40B4-BE49-F238E27FC236}">
                <a16:creationId xmlns:a16="http://schemas.microsoft.com/office/drawing/2014/main" id="{28FC433F-D2D4-4F3B-96A5-F41040AF357A}"/>
              </a:ext>
            </a:extLst>
          </p:cNvPr>
          <p:cNvSpPr/>
          <p:nvPr/>
        </p:nvSpPr>
        <p:spPr>
          <a:xfrm rot="5400000">
            <a:off x="-37356" y="231440"/>
            <a:ext cx="541661" cy="466950"/>
          </a:xfrm>
          <a:prstGeom prst="triangle">
            <a:avLst/>
          </a:prstGeom>
          <a:solidFill>
            <a:srgbClr val="4F526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1E08C4A-98BF-4D8F-A205-2E1FCCB86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2069" y="6020106"/>
            <a:ext cx="4179615" cy="748693"/>
          </a:xfrm>
          <a:prstGeom prst="rect">
            <a:avLst/>
          </a:prstGeom>
        </p:spPr>
      </p:pic>
      <p:sp>
        <p:nvSpPr>
          <p:cNvPr id="7" name="文本框 6">
            <a:extLst>
              <a:ext uri="{FF2B5EF4-FFF2-40B4-BE49-F238E27FC236}">
                <a16:creationId xmlns:a16="http://schemas.microsoft.com/office/drawing/2014/main" id="{34F80E1C-114C-4461-93B8-D33878C1D424}"/>
              </a:ext>
            </a:extLst>
          </p:cNvPr>
          <p:cNvSpPr txBox="1"/>
          <p:nvPr/>
        </p:nvSpPr>
        <p:spPr>
          <a:xfrm>
            <a:off x="624839" y="146935"/>
            <a:ext cx="6809358"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    、</a:t>
            </a:r>
            <a:r>
              <a:rPr lang="en-US" altLang="zh-CN" sz="3200" b="1" dirty="0" err="1">
                <a:solidFill>
                  <a:schemeClr val="tx2"/>
                </a:solidFill>
                <a:latin typeface="微软雅黑" panose="020B0503020204020204" pitchFamily="34" charset="-122"/>
                <a:ea typeface="微软雅黑" panose="020B0503020204020204" pitchFamily="34" charset="-122"/>
              </a:rPr>
              <a:t>Robomaster</a:t>
            </a:r>
            <a:r>
              <a:rPr lang="zh-CN" altLang="en-US" sz="3200" b="1" dirty="0">
                <a:solidFill>
                  <a:schemeClr val="tx2"/>
                </a:solidFill>
                <a:latin typeface="微软雅黑" panose="020B0503020204020204" pitchFamily="34" charset="-122"/>
                <a:ea typeface="微软雅黑" panose="020B0503020204020204" pitchFamily="34" charset="-122"/>
              </a:rPr>
              <a:t>哨兵机器人</a:t>
            </a:r>
            <a:r>
              <a:rPr lang="en-US" altLang="zh-CN" sz="3200" b="1" dirty="0">
                <a:solidFill>
                  <a:schemeClr val="tx2"/>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机械</a:t>
            </a:r>
          </a:p>
        </p:txBody>
      </p:sp>
      <p:sp>
        <p:nvSpPr>
          <p:cNvPr id="9" name="文本框 8">
            <a:extLst>
              <a:ext uri="{FF2B5EF4-FFF2-40B4-BE49-F238E27FC236}">
                <a16:creationId xmlns:a16="http://schemas.microsoft.com/office/drawing/2014/main" id="{F0824E20-6E3E-4E91-866E-C33043514602}"/>
              </a:ext>
            </a:extLst>
          </p:cNvPr>
          <p:cNvSpPr txBox="1"/>
          <p:nvPr/>
        </p:nvSpPr>
        <p:spPr>
          <a:xfrm>
            <a:off x="905497" y="1254267"/>
            <a:ext cx="9379240" cy="1200329"/>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rPr>
              <a:t>对于拥有能方便使用的加工设备（精雕机，激光切割机，</a:t>
            </a:r>
            <a:r>
              <a:rPr lang="en-US" altLang="zh-CN" dirty="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打印机）的队伍，在设计时就要考虑到我们自己做加工时出现的可能误差，非过盈配合的留足余量，避免打返工；</a:t>
            </a:r>
            <a:r>
              <a:rPr lang="en-US" altLang="zh-CN" dirty="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打印由于有硬性的耗时要求，不能因为成本相对较低就放松对图纸和切片的检查，不然紧要关头打印件出问题可能会影响大局；</a:t>
            </a:r>
          </a:p>
        </p:txBody>
      </p:sp>
      <p:pic>
        <p:nvPicPr>
          <p:cNvPr id="10" name="图片 9">
            <a:extLst>
              <a:ext uri="{FF2B5EF4-FFF2-40B4-BE49-F238E27FC236}">
                <a16:creationId xmlns:a16="http://schemas.microsoft.com/office/drawing/2014/main" id="{CF379B19-DDD2-4710-849C-207AF072CD37}"/>
              </a:ext>
            </a:extLst>
          </p:cNvPr>
          <p:cNvPicPr>
            <a:picLocks noChangeAspect="1"/>
          </p:cNvPicPr>
          <p:nvPr/>
        </p:nvPicPr>
        <p:blipFill rotWithShape="1">
          <a:blip r:embed="rId4">
            <a:extLst>
              <a:ext uri="{28A0092B-C50C-407E-A947-70E740481C1C}">
                <a14:useLocalDpi xmlns:a14="http://schemas.microsoft.com/office/drawing/2010/main" val="0"/>
              </a:ext>
            </a:extLst>
          </a:blip>
          <a:srcRect t="18260" r="5693" b="22488"/>
          <a:stretch/>
        </p:blipFill>
        <p:spPr>
          <a:xfrm>
            <a:off x="1689509" y="2749875"/>
            <a:ext cx="2837224" cy="3961273"/>
          </a:xfrm>
          <a:prstGeom prst="rect">
            <a:avLst/>
          </a:prstGeom>
        </p:spPr>
      </p:pic>
      <p:sp>
        <p:nvSpPr>
          <p:cNvPr id="11" name="文本框 10">
            <a:extLst>
              <a:ext uri="{FF2B5EF4-FFF2-40B4-BE49-F238E27FC236}">
                <a16:creationId xmlns:a16="http://schemas.microsoft.com/office/drawing/2014/main" id="{86A5B816-FFEE-4703-A892-44AA5AFB9BD5}"/>
              </a:ext>
            </a:extLst>
          </p:cNvPr>
          <p:cNvSpPr txBox="1"/>
          <p:nvPr/>
        </p:nvSpPr>
        <p:spPr>
          <a:xfrm>
            <a:off x="4725909" y="3429000"/>
            <a:ext cx="4952245" cy="646331"/>
          </a:xfrm>
          <a:prstGeom prst="rect">
            <a:avLst/>
          </a:prstGeom>
          <a:noFill/>
        </p:spPr>
        <p:txBody>
          <a:bodyPr wrap="square" rtlCol="0">
            <a:spAutoFit/>
          </a:bodyPr>
          <a:lstStyle/>
          <a:p>
            <a:r>
              <a:rPr lang="zh-CN" altLang="en-US" dirty="0"/>
              <a:t>噔噔咚！</a:t>
            </a:r>
            <a:endParaRPr lang="en-US" altLang="zh-CN" dirty="0"/>
          </a:p>
          <a:p>
            <a:r>
              <a:rPr lang="zh-CN" altLang="en-US" dirty="0"/>
              <a:t>当你算好时间去取打印件时看到了这一幕</a:t>
            </a:r>
          </a:p>
        </p:txBody>
      </p:sp>
    </p:spTree>
    <p:extLst>
      <p:ext uri="{BB962C8B-B14F-4D97-AF65-F5344CB8AC3E}">
        <p14:creationId xmlns:p14="http://schemas.microsoft.com/office/powerpoint/2010/main" val="157598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27F357-D4F1-4E0A-ACAB-5FCB6F645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539" y="89201"/>
            <a:ext cx="2780145" cy="646545"/>
          </a:xfrm>
          <a:prstGeom prst="rect">
            <a:avLst/>
          </a:prstGeom>
        </p:spPr>
      </p:pic>
      <p:sp>
        <p:nvSpPr>
          <p:cNvPr id="5" name="等腰三角形 4">
            <a:extLst>
              <a:ext uri="{FF2B5EF4-FFF2-40B4-BE49-F238E27FC236}">
                <a16:creationId xmlns:a16="http://schemas.microsoft.com/office/drawing/2014/main" id="{28FC433F-D2D4-4F3B-96A5-F41040AF357A}"/>
              </a:ext>
            </a:extLst>
          </p:cNvPr>
          <p:cNvSpPr/>
          <p:nvPr/>
        </p:nvSpPr>
        <p:spPr>
          <a:xfrm rot="5400000">
            <a:off x="-37356" y="231440"/>
            <a:ext cx="541661" cy="466950"/>
          </a:xfrm>
          <a:prstGeom prst="triangle">
            <a:avLst/>
          </a:prstGeom>
          <a:solidFill>
            <a:srgbClr val="4F526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1E08C4A-98BF-4D8F-A205-2E1FCCB86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2069" y="6020106"/>
            <a:ext cx="4179615" cy="748693"/>
          </a:xfrm>
          <a:prstGeom prst="rect">
            <a:avLst/>
          </a:prstGeom>
        </p:spPr>
      </p:pic>
      <p:sp>
        <p:nvSpPr>
          <p:cNvPr id="7" name="文本框 6">
            <a:extLst>
              <a:ext uri="{FF2B5EF4-FFF2-40B4-BE49-F238E27FC236}">
                <a16:creationId xmlns:a16="http://schemas.microsoft.com/office/drawing/2014/main" id="{34F80E1C-114C-4461-93B8-D33878C1D424}"/>
              </a:ext>
            </a:extLst>
          </p:cNvPr>
          <p:cNvSpPr txBox="1"/>
          <p:nvPr/>
        </p:nvSpPr>
        <p:spPr>
          <a:xfrm>
            <a:off x="624839" y="146935"/>
            <a:ext cx="6809358"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    、</a:t>
            </a:r>
            <a:r>
              <a:rPr lang="en-US" altLang="zh-CN" sz="3200" b="1" dirty="0" err="1">
                <a:solidFill>
                  <a:schemeClr val="tx2"/>
                </a:solidFill>
                <a:latin typeface="微软雅黑" panose="020B0503020204020204" pitchFamily="34" charset="-122"/>
                <a:ea typeface="微软雅黑" panose="020B0503020204020204" pitchFamily="34" charset="-122"/>
              </a:rPr>
              <a:t>Robomaster</a:t>
            </a:r>
            <a:r>
              <a:rPr lang="zh-CN" altLang="en-US" sz="3200" b="1" dirty="0">
                <a:solidFill>
                  <a:schemeClr val="tx2"/>
                </a:solidFill>
                <a:latin typeface="微软雅黑" panose="020B0503020204020204" pitchFamily="34" charset="-122"/>
                <a:ea typeface="微软雅黑" panose="020B0503020204020204" pitchFamily="34" charset="-122"/>
              </a:rPr>
              <a:t>哨兵机器人</a:t>
            </a:r>
            <a:r>
              <a:rPr lang="en-US" altLang="zh-CN" sz="3200" b="1" dirty="0">
                <a:solidFill>
                  <a:schemeClr val="tx2"/>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机械</a:t>
            </a:r>
          </a:p>
        </p:txBody>
      </p:sp>
      <p:sp>
        <p:nvSpPr>
          <p:cNvPr id="9" name="文本框 8">
            <a:extLst>
              <a:ext uri="{FF2B5EF4-FFF2-40B4-BE49-F238E27FC236}">
                <a16:creationId xmlns:a16="http://schemas.microsoft.com/office/drawing/2014/main" id="{F0824E20-6E3E-4E91-866E-C33043514602}"/>
              </a:ext>
            </a:extLst>
          </p:cNvPr>
          <p:cNvSpPr txBox="1"/>
          <p:nvPr/>
        </p:nvSpPr>
        <p:spPr>
          <a:xfrm>
            <a:off x="905497" y="1254267"/>
            <a:ext cx="9379240" cy="646331"/>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5. </a:t>
            </a:r>
            <a:r>
              <a:rPr lang="zh-CN" altLang="en-US" dirty="0">
                <a:latin typeface="微软雅黑" panose="020B0503020204020204" pitchFamily="34" charset="-122"/>
                <a:ea typeface="微软雅黑" panose="020B0503020204020204" pitchFamily="34" charset="-122"/>
              </a:rPr>
              <a:t>画图时要用队内按照存量自行整理的标准件库并及时更新，画车时最好添加完全螺栓以免发生装配时出现干涉或者标准件缺失的尴尬场面；</a:t>
            </a:r>
          </a:p>
        </p:txBody>
      </p:sp>
      <p:pic>
        <p:nvPicPr>
          <p:cNvPr id="3" name="图片 2">
            <a:extLst>
              <a:ext uri="{FF2B5EF4-FFF2-40B4-BE49-F238E27FC236}">
                <a16:creationId xmlns:a16="http://schemas.microsoft.com/office/drawing/2014/main" id="{D75E505E-8E87-4053-82E6-27467102B329}"/>
              </a:ext>
            </a:extLst>
          </p:cNvPr>
          <p:cNvPicPr>
            <a:picLocks noChangeAspect="1"/>
          </p:cNvPicPr>
          <p:nvPr/>
        </p:nvPicPr>
        <p:blipFill>
          <a:blip r:embed="rId4"/>
          <a:stretch>
            <a:fillRect/>
          </a:stretch>
        </p:blipFill>
        <p:spPr>
          <a:xfrm>
            <a:off x="2088662" y="2136248"/>
            <a:ext cx="2170403" cy="1310432"/>
          </a:xfrm>
          <a:prstGeom prst="rect">
            <a:avLst/>
          </a:prstGeom>
        </p:spPr>
      </p:pic>
      <p:pic>
        <p:nvPicPr>
          <p:cNvPr id="10" name="图片 9">
            <a:extLst>
              <a:ext uri="{FF2B5EF4-FFF2-40B4-BE49-F238E27FC236}">
                <a16:creationId xmlns:a16="http://schemas.microsoft.com/office/drawing/2014/main" id="{3B7521D1-0282-4922-B47F-80157710D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97" y="3612963"/>
            <a:ext cx="4780230" cy="2688879"/>
          </a:xfrm>
          <a:prstGeom prst="rect">
            <a:avLst/>
          </a:prstGeom>
        </p:spPr>
      </p:pic>
      <p:sp>
        <p:nvSpPr>
          <p:cNvPr id="11" name="文本框 10">
            <a:extLst>
              <a:ext uri="{FF2B5EF4-FFF2-40B4-BE49-F238E27FC236}">
                <a16:creationId xmlns:a16="http://schemas.microsoft.com/office/drawing/2014/main" id="{755D7AEA-A23E-41BD-88BA-2CC3BE41199D}"/>
              </a:ext>
            </a:extLst>
          </p:cNvPr>
          <p:cNvSpPr txBox="1"/>
          <p:nvPr/>
        </p:nvSpPr>
        <p:spPr>
          <a:xfrm>
            <a:off x="5838007" y="2826926"/>
            <a:ext cx="4843604" cy="1200329"/>
          </a:xfrm>
          <a:prstGeom prst="rect">
            <a:avLst/>
          </a:prstGeom>
          <a:noFill/>
        </p:spPr>
        <p:txBody>
          <a:bodyPr wrap="square" rtlCol="0">
            <a:spAutoFit/>
          </a:bodyPr>
          <a:lstStyle/>
          <a:p>
            <a:r>
              <a:rPr lang="zh-CN" altLang="en-US" dirty="0"/>
              <a:t>高度对应的内部零件库加上分门别类整理好的零件柜给人的感觉就像走进信息化的科技图书馆；</a:t>
            </a:r>
            <a:endParaRPr lang="en-US" altLang="zh-CN" dirty="0"/>
          </a:p>
          <a:p>
            <a:r>
              <a:rPr lang="zh-CN" altLang="en-US" dirty="0"/>
              <a:t>充满科技并且带有趣味。。。</a:t>
            </a:r>
          </a:p>
        </p:txBody>
      </p:sp>
    </p:spTree>
    <p:extLst>
      <p:ext uri="{BB962C8B-B14F-4D97-AF65-F5344CB8AC3E}">
        <p14:creationId xmlns:p14="http://schemas.microsoft.com/office/powerpoint/2010/main" val="3396237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27F357-D4F1-4E0A-ACAB-5FCB6F645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539" y="89201"/>
            <a:ext cx="2780145" cy="646545"/>
          </a:xfrm>
          <a:prstGeom prst="rect">
            <a:avLst/>
          </a:prstGeom>
        </p:spPr>
      </p:pic>
      <p:sp>
        <p:nvSpPr>
          <p:cNvPr id="5" name="等腰三角形 4">
            <a:extLst>
              <a:ext uri="{FF2B5EF4-FFF2-40B4-BE49-F238E27FC236}">
                <a16:creationId xmlns:a16="http://schemas.microsoft.com/office/drawing/2014/main" id="{28FC433F-D2D4-4F3B-96A5-F41040AF357A}"/>
              </a:ext>
            </a:extLst>
          </p:cNvPr>
          <p:cNvSpPr/>
          <p:nvPr/>
        </p:nvSpPr>
        <p:spPr>
          <a:xfrm rot="5400000">
            <a:off x="-37356" y="231440"/>
            <a:ext cx="541661" cy="466950"/>
          </a:xfrm>
          <a:prstGeom prst="triangle">
            <a:avLst/>
          </a:prstGeom>
          <a:solidFill>
            <a:srgbClr val="4F526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1E08C4A-98BF-4D8F-A205-2E1FCCB86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2069" y="6020106"/>
            <a:ext cx="4179615" cy="748693"/>
          </a:xfrm>
          <a:prstGeom prst="rect">
            <a:avLst/>
          </a:prstGeom>
        </p:spPr>
      </p:pic>
      <p:sp>
        <p:nvSpPr>
          <p:cNvPr id="7" name="文本框 6">
            <a:extLst>
              <a:ext uri="{FF2B5EF4-FFF2-40B4-BE49-F238E27FC236}">
                <a16:creationId xmlns:a16="http://schemas.microsoft.com/office/drawing/2014/main" id="{34F80E1C-114C-4461-93B8-D33878C1D424}"/>
              </a:ext>
            </a:extLst>
          </p:cNvPr>
          <p:cNvSpPr txBox="1"/>
          <p:nvPr/>
        </p:nvSpPr>
        <p:spPr>
          <a:xfrm>
            <a:off x="624839" y="146935"/>
            <a:ext cx="6809358"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    、</a:t>
            </a:r>
            <a:r>
              <a:rPr lang="en-US" altLang="zh-CN" sz="3200" b="1" dirty="0" err="1">
                <a:solidFill>
                  <a:schemeClr val="tx2"/>
                </a:solidFill>
                <a:latin typeface="微软雅黑" panose="020B0503020204020204" pitchFamily="34" charset="-122"/>
                <a:ea typeface="微软雅黑" panose="020B0503020204020204" pitchFamily="34" charset="-122"/>
              </a:rPr>
              <a:t>Robomaster</a:t>
            </a:r>
            <a:r>
              <a:rPr lang="zh-CN" altLang="en-US" sz="3200" b="1" dirty="0">
                <a:solidFill>
                  <a:schemeClr val="tx2"/>
                </a:solidFill>
                <a:latin typeface="微软雅黑" panose="020B0503020204020204" pitchFamily="34" charset="-122"/>
                <a:ea typeface="微软雅黑" panose="020B0503020204020204" pitchFamily="34" charset="-122"/>
              </a:rPr>
              <a:t>哨兵机器人</a:t>
            </a:r>
            <a:r>
              <a:rPr lang="en-US" altLang="zh-CN" sz="3200" b="1" dirty="0">
                <a:solidFill>
                  <a:schemeClr val="tx2"/>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机械</a:t>
            </a:r>
          </a:p>
        </p:txBody>
      </p:sp>
      <p:sp>
        <p:nvSpPr>
          <p:cNvPr id="9" name="文本框 8">
            <a:extLst>
              <a:ext uri="{FF2B5EF4-FFF2-40B4-BE49-F238E27FC236}">
                <a16:creationId xmlns:a16="http://schemas.microsoft.com/office/drawing/2014/main" id="{F0824E20-6E3E-4E91-866E-C33043514602}"/>
              </a:ext>
            </a:extLst>
          </p:cNvPr>
          <p:cNvSpPr txBox="1"/>
          <p:nvPr/>
        </p:nvSpPr>
        <p:spPr>
          <a:xfrm>
            <a:off x="795271" y="731710"/>
            <a:ext cx="10601457" cy="2031325"/>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在技术研发方面，我们</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赛季有两个主要的研发方向，就是中心供弹和动能回收装置</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其实对于研发新的东西来说，就算是做一些“移植”，其实肯定免不了机械结构的“水土不服”，这样子其实需要我们时刻注意的，有这样几点：</a:t>
            </a:r>
          </a:p>
          <a:p>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需求导向，我们是为了提升某项性能而去做的机构，而不是为了创新而创新，这一点需要时刻反省避免反复的无效迭代对资金和时间的双重浪费；</a:t>
            </a:r>
          </a:p>
        </p:txBody>
      </p:sp>
      <p:pic>
        <p:nvPicPr>
          <p:cNvPr id="8" name="图片 7">
            <a:extLst>
              <a:ext uri="{FF2B5EF4-FFF2-40B4-BE49-F238E27FC236}">
                <a16:creationId xmlns:a16="http://schemas.microsoft.com/office/drawing/2014/main" id="{1041EF33-13FB-4776-A1A8-CB05E631EEDC}"/>
              </a:ext>
            </a:extLst>
          </p:cNvPr>
          <p:cNvPicPr/>
          <p:nvPr/>
        </p:nvPicPr>
        <p:blipFill rotWithShape="1">
          <a:blip r:embed="rId4"/>
          <a:srcRect r="10829"/>
          <a:stretch/>
        </p:blipFill>
        <p:spPr bwMode="auto">
          <a:xfrm>
            <a:off x="1526496" y="2876300"/>
            <a:ext cx="4702810" cy="38347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71242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27F357-D4F1-4E0A-ACAB-5FCB6F645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539" y="89201"/>
            <a:ext cx="2780145" cy="646545"/>
          </a:xfrm>
          <a:prstGeom prst="rect">
            <a:avLst/>
          </a:prstGeom>
        </p:spPr>
      </p:pic>
      <p:sp>
        <p:nvSpPr>
          <p:cNvPr id="5" name="等腰三角形 4">
            <a:extLst>
              <a:ext uri="{FF2B5EF4-FFF2-40B4-BE49-F238E27FC236}">
                <a16:creationId xmlns:a16="http://schemas.microsoft.com/office/drawing/2014/main" id="{28FC433F-D2D4-4F3B-96A5-F41040AF357A}"/>
              </a:ext>
            </a:extLst>
          </p:cNvPr>
          <p:cNvSpPr/>
          <p:nvPr/>
        </p:nvSpPr>
        <p:spPr>
          <a:xfrm rot="5400000">
            <a:off x="-37356" y="231440"/>
            <a:ext cx="541661" cy="466950"/>
          </a:xfrm>
          <a:prstGeom prst="triangle">
            <a:avLst/>
          </a:prstGeom>
          <a:solidFill>
            <a:srgbClr val="4F526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1E08C4A-98BF-4D8F-A205-2E1FCCB86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2069" y="6020106"/>
            <a:ext cx="4179615" cy="748693"/>
          </a:xfrm>
          <a:prstGeom prst="rect">
            <a:avLst/>
          </a:prstGeom>
        </p:spPr>
      </p:pic>
      <p:sp>
        <p:nvSpPr>
          <p:cNvPr id="7" name="文本框 6">
            <a:extLst>
              <a:ext uri="{FF2B5EF4-FFF2-40B4-BE49-F238E27FC236}">
                <a16:creationId xmlns:a16="http://schemas.microsoft.com/office/drawing/2014/main" id="{34F80E1C-114C-4461-93B8-D33878C1D424}"/>
              </a:ext>
            </a:extLst>
          </p:cNvPr>
          <p:cNvSpPr txBox="1"/>
          <p:nvPr/>
        </p:nvSpPr>
        <p:spPr>
          <a:xfrm>
            <a:off x="624839" y="146935"/>
            <a:ext cx="6809358"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    、</a:t>
            </a:r>
            <a:r>
              <a:rPr lang="en-US" altLang="zh-CN" sz="3200" b="1" dirty="0" err="1">
                <a:solidFill>
                  <a:schemeClr val="tx2"/>
                </a:solidFill>
                <a:latin typeface="微软雅黑" panose="020B0503020204020204" pitchFamily="34" charset="-122"/>
                <a:ea typeface="微软雅黑" panose="020B0503020204020204" pitchFamily="34" charset="-122"/>
              </a:rPr>
              <a:t>Robomaster</a:t>
            </a:r>
            <a:r>
              <a:rPr lang="zh-CN" altLang="en-US" sz="3200" b="1" dirty="0">
                <a:solidFill>
                  <a:schemeClr val="tx2"/>
                </a:solidFill>
                <a:latin typeface="微软雅黑" panose="020B0503020204020204" pitchFamily="34" charset="-122"/>
                <a:ea typeface="微软雅黑" panose="020B0503020204020204" pitchFamily="34" charset="-122"/>
              </a:rPr>
              <a:t>哨兵机器人</a:t>
            </a:r>
            <a:r>
              <a:rPr lang="en-US" altLang="zh-CN" sz="3200" b="1" dirty="0">
                <a:solidFill>
                  <a:schemeClr val="tx2"/>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机械</a:t>
            </a:r>
          </a:p>
        </p:txBody>
      </p:sp>
      <p:sp>
        <p:nvSpPr>
          <p:cNvPr id="9" name="文本框 8">
            <a:extLst>
              <a:ext uri="{FF2B5EF4-FFF2-40B4-BE49-F238E27FC236}">
                <a16:creationId xmlns:a16="http://schemas.microsoft.com/office/drawing/2014/main" id="{F0824E20-6E3E-4E91-866E-C33043514602}"/>
              </a:ext>
            </a:extLst>
          </p:cNvPr>
          <p:cNvSpPr txBox="1"/>
          <p:nvPr/>
        </p:nvSpPr>
        <p:spPr>
          <a:xfrm>
            <a:off x="795271" y="731710"/>
            <a:ext cx="10601457" cy="1200329"/>
          </a:xfrm>
          <a:prstGeom prst="rect">
            <a:avLst/>
          </a:prstGeom>
          <a:noFill/>
        </p:spPr>
        <p:txBody>
          <a:bodyPr wrap="square">
            <a:spAutoFit/>
          </a:bodyPr>
          <a:lstStyle/>
          <a:p>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效率，效率，还是效率！：研发固然好，影响的整车开发就是坏坏坏，负责人最需要的就是通过沟通来保证进度的合理；</a:t>
            </a:r>
          </a:p>
          <a:p>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C4D1B36-8D4D-4A2B-B53B-AE0362508332}"/>
              </a:ext>
            </a:extLst>
          </p:cNvPr>
          <p:cNvPicPr/>
          <p:nvPr/>
        </p:nvPicPr>
        <p:blipFill rotWithShape="1">
          <a:blip r:embed="rId4"/>
          <a:srcRect l="15907" t="23571" r="10883" b="17539"/>
          <a:stretch/>
        </p:blipFill>
        <p:spPr bwMode="auto">
          <a:xfrm>
            <a:off x="466950" y="2431612"/>
            <a:ext cx="5328285" cy="2755265"/>
          </a:xfrm>
          <a:prstGeom prst="rect">
            <a:avLst/>
          </a:prstGeom>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0892640F-67FD-4471-9AB8-C13D8110FA7D}"/>
              </a:ext>
            </a:extLst>
          </p:cNvPr>
          <p:cNvPicPr/>
          <p:nvPr/>
        </p:nvPicPr>
        <p:blipFill rotWithShape="1">
          <a:blip r:embed="rId5"/>
          <a:srcRect l="13191" t="25565" r="8412" b="5111"/>
          <a:stretch/>
        </p:blipFill>
        <p:spPr bwMode="auto">
          <a:xfrm>
            <a:off x="6252412" y="2187161"/>
            <a:ext cx="5336540" cy="30333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50856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1224</TotalTime>
  <Words>913</Words>
  <Application>Microsoft Office PowerPoint</Application>
  <PresentationFormat>宽屏</PresentationFormat>
  <Paragraphs>41</Paragraphs>
  <Slides>13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紫龙</dc:creator>
  <cp:lastModifiedBy>郭 京翔</cp:lastModifiedBy>
  <cp:revision>58</cp:revision>
  <dcterms:created xsi:type="dcterms:W3CDTF">2021-03-27T03:16:28Z</dcterms:created>
  <dcterms:modified xsi:type="dcterms:W3CDTF">2022-10-26T18:29:34Z</dcterms:modified>
</cp:coreProperties>
</file>